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5.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742" r:id="rId4"/>
    <p:sldMasterId id="2147483749" r:id="rId5"/>
    <p:sldMasterId id="2147483730" r:id="rId6"/>
    <p:sldMasterId id="2147483751" r:id="rId7"/>
    <p:sldMasterId id="2147483761" r:id="rId8"/>
    <p:sldMasterId id="2147483771" r:id="rId9"/>
  </p:sldMasterIdLst>
  <p:notesMasterIdLst>
    <p:notesMasterId r:id="rId28"/>
  </p:notesMasterIdLst>
  <p:handoutMasterIdLst>
    <p:handoutMasterId r:id="rId29"/>
  </p:handoutMasterIdLst>
  <p:sldIdLst>
    <p:sldId id="259" r:id="rId10"/>
    <p:sldId id="326" r:id="rId11"/>
    <p:sldId id="341" r:id="rId12"/>
    <p:sldId id="314" r:id="rId13"/>
    <p:sldId id="312" r:id="rId14"/>
    <p:sldId id="342" r:id="rId15"/>
    <p:sldId id="343" r:id="rId16"/>
    <p:sldId id="344" r:id="rId17"/>
    <p:sldId id="345" r:id="rId18"/>
    <p:sldId id="346" r:id="rId19"/>
    <p:sldId id="321" r:id="rId20"/>
    <p:sldId id="311" r:id="rId21"/>
    <p:sldId id="309" r:id="rId22"/>
    <p:sldId id="322" r:id="rId23"/>
    <p:sldId id="339" r:id="rId24"/>
    <p:sldId id="325" r:id="rId25"/>
    <p:sldId id="297" r:id="rId26"/>
    <p:sldId id="307" r:id="rId2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28A"/>
    <a:srgbClr val="3A4289"/>
    <a:srgbClr val="6B96C5"/>
    <a:srgbClr val="6C96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E2F504-896D-D345-8F2E-9E9DF0D68EBB}" v="2" dt="2020-02-25T20:44:35.5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9" autoAdjust="0"/>
    <p:restoredTop sz="76200" autoAdjust="0"/>
  </p:normalViewPr>
  <p:slideViewPr>
    <p:cSldViewPr snapToGrid="0">
      <p:cViewPr varScale="1">
        <p:scale>
          <a:sx n="63" d="100"/>
          <a:sy n="63" d="100"/>
        </p:scale>
        <p:origin x="62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34" Type="http://schemas.microsoft.com/office/2016/11/relationships/changesInfo" Target="changesInfos/changesInfo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e Herewini" userId="47e599b0-8a45-4877-89d4-01b1fea580c4" providerId="ADAL" clId="{BBE2F504-896D-D345-8F2E-9E9DF0D68EBB}"/>
    <pc:docChg chg="custSel modSld">
      <pc:chgData name="Julie Herewini" userId="47e599b0-8a45-4877-89d4-01b1fea580c4" providerId="ADAL" clId="{BBE2F504-896D-D345-8F2E-9E9DF0D68EBB}" dt="2020-02-25T20:46:40.330" v="17" actId="1076"/>
      <pc:docMkLst>
        <pc:docMk/>
      </pc:docMkLst>
      <pc:sldChg chg="modSp modTransition">
        <pc:chgData name="Julie Herewini" userId="47e599b0-8a45-4877-89d4-01b1fea580c4" providerId="ADAL" clId="{BBE2F504-896D-D345-8F2E-9E9DF0D68EBB}" dt="2020-02-25T20:44:30.501" v="1"/>
        <pc:sldMkLst>
          <pc:docMk/>
          <pc:sldMk cId="2964395705" sldId="312"/>
        </pc:sldMkLst>
        <pc:spChg chg="mod">
          <ac:chgData name="Julie Herewini" userId="47e599b0-8a45-4877-89d4-01b1fea580c4" providerId="ADAL" clId="{BBE2F504-896D-D345-8F2E-9E9DF0D68EBB}" dt="2020-02-25T20:44:20.495" v="0" actId="20577"/>
          <ac:spMkLst>
            <pc:docMk/>
            <pc:sldMk cId="2964395705" sldId="312"/>
            <ac:spMk id="3" creationId="{9C7E2501-C901-4679-959A-2260A5879784}"/>
          </ac:spMkLst>
        </pc:spChg>
      </pc:sldChg>
      <pc:sldChg chg="modTransition">
        <pc:chgData name="Julie Herewini" userId="47e599b0-8a45-4877-89d4-01b1fea580c4" providerId="ADAL" clId="{BBE2F504-896D-D345-8F2E-9E9DF0D68EBB}" dt="2020-02-25T20:44:35.529" v="2"/>
        <pc:sldMkLst>
          <pc:docMk/>
          <pc:sldMk cId="278167877" sldId="314"/>
        </pc:sldMkLst>
      </pc:sldChg>
      <pc:sldChg chg="modSp">
        <pc:chgData name="Julie Herewini" userId="47e599b0-8a45-4877-89d4-01b1fea580c4" providerId="ADAL" clId="{BBE2F504-896D-D345-8F2E-9E9DF0D68EBB}" dt="2020-02-25T20:45:23.092" v="8" actId="1076"/>
        <pc:sldMkLst>
          <pc:docMk/>
          <pc:sldMk cId="2968492818" sldId="321"/>
        </pc:sldMkLst>
        <pc:spChg chg="mod">
          <ac:chgData name="Julie Herewini" userId="47e599b0-8a45-4877-89d4-01b1fea580c4" providerId="ADAL" clId="{BBE2F504-896D-D345-8F2E-9E9DF0D68EBB}" dt="2020-02-25T20:45:23.092" v="8" actId="1076"/>
          <ac:spMkLst>
            <pc:docMk/>
            <pc:sldMk cId="2968492818" sldId="321"/>
            <ac:spMk id="2" creationId="{BAA87927-ADA0-4B8C-8378-6B8695826B25}"/>
          </ac:spMkLst>
        </pc:spChg>
        <pc:spChg chg="mod">
          <ac:chgData name="Julie Herewini" userId="47e599b0-8a45-4877-89d4-01b1fea580c4" providerId="ADAL" clId="{BBE2F504-896D-D345-8F2E-9E9DF0D68EBB}" dt="2020-02-25T20:45:14.222" v="6" actId="1076"/>
          <ac:spMkLst>
            <pc:docMk/>
            <pc:sldMk cId="2968492818" sldId="321"/>
            <ac:spMk id="4" creationId="{5AB120C0-8741-482C-9227-0D7F0D56B8BC}"/>
          </ac:spMkLst>
        </pc:spChg>
      </pc:sldChg>
      <pc:sldChg chg="modSp">
        <pc:chgData name="Julie Herewini" userId="47e599b0-8a45-4877-89d4-01b1fea580c4" providerId="ADAL" clId="{BBE2F504-896D-D345-8F2E-9E9DF0D68EBB}" dt="2020-02-25T20:45:51.147" v="15" actId="1076"/>
        <pc:sldMkLst>
          <pc:docMk/>
          <pc:sldMk cId="542278573" sldId="325"/>
        </pc:sldMkLst>
        <pc:picChg chg="mod">
          <ac:chgData name="Julie Herewini" userId="47e599b0-8a45-4877-89d4-01b1fea580c4" providerId="ADAL" clId="{BBE2F504-896D-D345-8F2E-9E9DF0D68EBB}" dt="2020-02-25T20:45:51.147" v="15" actId="1076"/>
          <ac:picMkLst>
            <pc:docMk/>
            <pc:sldMk cId="542278573" sldId="325"/>
            <ac:picMk id="8" creationId="{E8C9ECD2-AEE0-46FD-A708-137E8E7911D6}"/>
          </ac:picMkLst>
        </pc:picChg>
      </pc:sldChg>
      <pc:sldChg chg="modSp">
        <pc:chgData name="Julie Herewini" userId="47e599b0-8a45-4877-89d4-01b1fea580c4" providerId="ADAL" clId="{BBE2F504-896D-D345-8F2E-9E9DF0D68EBB}" dt="2020-02-25T20:45:39.892" v="12" actId="27636"/>
        <pc:sldMkLst>
          <pc:docMk/>
          <pc:sldMk cId="2708205314" sldId="339"/>
        </pc:sldMkLst>
        <pc:spChg chg="mod">
          <ac:chgData name="Julie Herewini" userId="47e599b0-8a45-4877-89d4-01b1fea580c4" providerId="ADAL" clId="{BBE2F504-896D-D345-8F2E-9E9DF0D68EBB}" dt="2020-02-25T20:45:39.892" v="12" actId="27636"/>
          <ac:spMkLst>
            <pc:docMk/>
            <pc:sldMk cId="2708205314" sldId="339"/>
            <ac:spMk id="3" creationId="{B43107F1-B8B3-404E-A875-1C7EB6A0354A}"/>
          </ac:spMkLst>
        </pc:spChg>
      </pc:sldChg>
      <pc:sldChg chg="modSp">
        <pc:chgData name="Julie Herewini" userId="47e599b0-8a45-4877-89d4-01b1fea580c4" providerId="ADAL" clId="{BBE2F504-896D-D345-8F2E-9E9DF0D68EBB}" dt="2020-02-25T20:44:51.868" v="3" actId="1076"/>
        <pc:sldMkLst>
          <pc:docMk/>
          <pc:sldMk cId="3166624797" sldId="343"/>
        </pc:sldMkLst>
        <pc:spChg chg="mod">
          <ac:chgData name="Julie Herewini" userId="47e599b0-8a45-4877-89d4-01b1fea580c4" providerId="ADAL" clId="{BBE2F504-896D-D345-8F2E-9E9DF0D68EBB}" dt="2020-02-25T20:44:51.868" v="3" actId="1076"/>
          <ac:spMkLst>
            <pc:docMk/>
            <pc:sldMk cId="3166624797" sldId="343"/>
            <ac:spMk id="2" creationId="{D3632C78-18E6-444F-9743-A14E344C80FD}"/>
          </ac:spMkLst>
        </pc:spChg>
      </pc:sldChg>
      <pc:sldChg chg="modSp">
        <pc:chgData name="Julie Herewini" userId="47e599b0-8a45-4877-89d4-01b1fea580c4" providerId="ADAL" clId="{BBE2F504-896D-D345-8F2E-9E9DF0D68EBB}" dt="2020-02-25T20:45:05.687" v="5" actId="1076"/>
        <pc:sldMkLst>
          <pc:docMk/>
          <pc:sldMk cId="832815913" sldId="344"/>
        </pc:sldMkLst>
        <pc:spChg chg="mod">
          <ac:chgData name="Julie Herewini" userId="47e599b0-8a45-4877-89d4-01b1fea580c4" providerId="ADAL" clId="{BBE2F504-896D-D345-8F2E-9E9DF0D68EBB}" dt="2020-02-25T20:45:05.687" v="5" actId="1076"/>
          <ac:spMkLst>
            <pc:docMk/>
            <pc:sldMk cId="832815913" sldId="344"/>
            <ac:spMk id="3" creationId="{38F15EA9-FC91-4781-989B-1401B9DE9630}"/>
          </ac:spMkLst>
        </pc:spChg>
      </pc:sldChg>
      <pc:sldChg chg="modSp">
        <pc:chgData name="Julie Herewini" userId="47e599b0-8a45-4877-89d4-01b1fea580c4" providerId="ADAL" clId="{BBE2F504-896D-D345-8F2E-9E9DF0D68EBB}" dt="2020-02-25T20:44:59.629" v="4" actId="1076"/>
        <pc:sldMkLst>
          <pc:docMk/>
          <pc:sldMk cId="940414238" sldId="345"/>
        </pc:sldMkLst>
        <pc:spChg chg="mod">
          <ac:chgData name="Julie Herewini" userId="47e599b0-8a45-4877-89d4-01b1fea580c4" providerId="ADAL" clId="{BBE2F504-896D-D345-8F2E-9E9DF0D68EBB}" dt="2020-02-25T20:44:59.629" v="4" actId="1076"/>
          <ac:spMkLst>
            <pc:docMk/>
            <pc:sldMk cId="940414238" sldId="345"/>
            <ac:spMk id="3" creationId="{38F15EA9-FC91-4781-989B-1401B9DE9630}"/>
          </ac:spMkLst>
        </pc:spChg>
      </pc:sldChg>
      <pc:sldChg chg="modSp">
        <pc:chgData name="Julie Herewini" userId="47e599b0-8a45-4877-89d4-01b1fea580c4" providerId="ADAL" clId="{BBE2F504-896D-D345-8F2E-9E9DF0D68EBB}" dt="2020-02-25T20:46:40.330" v="17" actId="1076"/>
        <pc:sldMkLst>
          <pc:docMk/>
          <pc:sldMk cId="2666914845" sldId="346"/>
        </pc:sldMkLst>
        <pc:spChg chg="mod">
          <ac:chgData name="Julie Herewini" userId="47e599b0-8a45-4877-89d4-01b1fea580c4" providerId="ADAL" clId="{BBE2F504-896D-D345-8F2E-9E9DF0D68EBB}" dt="2020-02-25T20:46:36.840" v="16" actId="14100"/>
          <ac:spMkLst>
            <pc:docMk/>
            <pc:sldMk cId="2666914845" sldId="346"/>
            <ac:spMk id="2" creationId="{D3632C78-18E6-444F-9743-A14E344C80FD}"/>
          </ac:spMkLst>
        </pc:spChg>
        <pc:spChg chg="mod">
          <ac:chgData name="Julie Herewini" userId="47e599b0-8a45-4877-89d4-01b1fea580c4" providerId="ADAL" clId="{BBE2F504-896D-D345-8F2E-9E9DF0D68EBB}" dt="2020-02-25T20:46:40.330" v="17" actId="1076"/>
          <ac:spMkLst>
            <pc:docMk/>
            <pc:sldMk cId="2666914845" sldId="346"/>
            <ac:spMk id="3" creationId="{38F15EA9-FC91-4781-989B-1401B9DE963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222BFA-DF98-4438-A898-D4CEA3D0512E}" type="doc">
      <dgm:prSet loTypeId="urn:microsoft.com/office/officeart/2005/8/layout/radial1" loCatId="cycle" qsTypeId="urn:microsoft.com/office/officeart/2005/8/quickstyle/simple2" qsCatId="simple" csTypeId="urn:microsoft.com/office/officeart/2005/8/colors/accent1_1" csCatId="accent1" phldr="1"/>
      <dgm:spPr/>
      <dgm:t>
        <a:bodyPr/>
        <a:lstStyle/>
        <a:p>
          <a:endParaRPr lang="en-NZ"/>
        </a:p>
      </dgm:t>
    </dgm:pt>
    <dgm:pt modelId="{3A437CF9-FE18-4795-9EB9-645E045BA167}">
      <dgm:prSet phldrT="[Text]"/>
      <dgm:spPr/>
      <dgm:t>
        <a:bodyPr/>
        <a:lstStyle/>
        <a:p>
          <a:pPr algn="ctr"/>
          <a:r>
            <a:rPr lang="mi-NZ" dirty="0"/>
            <a:t>Te Pā Auroa</a:t>
          </a:r>
          <a:endParaRPr lang="en-NZ" dirty="0"/>
        </a:p>
      </dgm:t>
    </dgm:pt>
    <dgm:pt modelId="{39B29E3E-471C-410D-A69F-8579503CE7E1}" type="parTrans" cxnId="{CCE0EE80-9C14-4EF4-BB99-F7D193162704}">
      <dgm:prSet/>
      <dgm:spPr/>
      <dgm:t>
        <a:bodyPr/>
        <a:lstStyle/>
        <a:p>
          <a:pPr algn="ctr"/>
          <a:endParaRPr lang="en-NZ"/>
        </a:p>
      </dgm:t>
    </dgm:pt>
    <dgm:pt modelId="{CE7FB667-5F90-4EA8-9E16-04323EE9E9E8}" type="sibTrans" cxnId="{CCE0EE80-9C14-4EF4-BB99-F7D193162704}">
      <dgm:prSet/>
      <dgm:spPr/>
      <dgm:t>
        <a:bodyPr/>
        <a:lstStyle/>
        <a:p>
          <a:pPr algn="ctr"/>
          <a:endParaRPr lang="en-NZ"/>
        </a:p>
      </dgm:t>
    </dgm:pt>
    <dgm:pt modelId="{93E2A7A0-9B03-4EE8-855C-A86175D0071F}">
      <dgm:prSet phldrT="[Text]" custT="1"/>
      <dgm:spPr/>
      <dgm:t>
        <a:bodyPr/>
        <a:lstStyle/>
        <a:p>
          <a:pPr algn="ctr"/>
          <a:r>
            <a:rPr lang="mi-NZ" sz="1800" dirty="0"/>
            <a:t>Te Awa Tupua and its legal status</a:t>
          </a:r>
          <a:endParaRPr lang="en-NZ" sz="1800" dirty="0"/>
        </a:p>
      </dgm:t>
    </dgm:pt>
    <dgm:pt modelId="{8B724369-2349-46B9-B523-8376571A74D9}" type="parTrans" cxnId="{1BEE7772-8F46-4BDF-AD00-0F84738AB401}">
      <dgm:prSet/>
      <dgm:spPr/>
      <dgm:t>
        <a:bodyPr/>
        <a:lstStyle/>
        <a:p>
          <a:pPr algn="ctr"/>
          <a:endParaRPr lang="en-NZ" dirty="0"/>
        </a:p>
      </dgm:t>
    </dgm:pt>
    <dgm:pt modelId="{956D81C7-691F-436E-B742-1D7A974C2532}" type="sibTrans" cxnId="{1BEE7772-8F46-4BDF-AD00-0F84738AB401}">
      <dgm:prSet/>
      <dgm:spPr/>
      <dgm:t>
        <a:bodyPr/>
        <a:lstStyle/>
        <a:p>
          <a:pPr algn="ctr"/>
          <a:endParaRPr lang="en-NZ"/>
        </a:p>
      </dgm:t>
    </dgm:pt>
    <dgm:pt modelId="{8167E3B0-26D9-482A-93C5-810FE03FECF3}">
      <dgm:prSet phldrT="[Text]" custT="1"/>
      <dgm:spPr/>
      <dgm:t>
        <a:bodyPr/>
        <a:lstStyle/>
        <a:p>
          <a:pPr algn="ctr"/>
          <a:r>
            <a:rPr lang="mi-NZ" sz="2000" dirty="0"/>
            <a:t>Tupua te Kawa</a:t>
          </a:r>
          <a:endParaRPr lang="en-NZ" sz="2000" dirty="0"/>
        </a:p>
      </dgm:t>
    </dgm:pt>
    <dgm:pt modelId="{0A1602C2-2C35-42E0-9ECF-DDD8A0914EF8}" type="parTrans" cxnId="{1C1FD19A-6F3F-4534-A2F6-27335E9024C4}">
      <dgm:prSet/>
      <dgm:spPr/>
      <dgm:t>
        <a:bodyPr/>
        <a:lstStyle/>
        <a:p>
          <a:pPr algn="ctr"/>
          <a:endParaRPr lang="en-NZ" dirty="0"/>
        </a:p>
      </dgm:t>
    </dgm:pt>
    <dgm:pt modelId="{DC4BAC5B-091F-44E2-880A-2E02F2401181}" type="sibTrans" cxnId="{1C1FD19A-6F3F-4534-A2F6-27335E9024C4}">
      <dgm:prSet/>
      <dgm:spPr/>
      <dgm:t>
        <a:bodyPr/>
        <a:lstStyle/>
        <a:p>
          <a:pPr algn="ctr"/>
          <a:endParaRPr lang="en-NZ"/>
        </a:p>
      </dgm:t>
    </dgm:pt>
    <dgm:pt modelId="{8AE0474B-85DF-4DF2-BEC8-142230925F52}">
      <dgm:prSet phldrT="[Text]"/>
      <dgm:spPr/>
      <dgm:t>
        <a:bodyPr/>
        <a:lstStyle/>
        <a:p>
          <a:pPr algn="ctr"/>
          <a:r>
            <a:rPr lang="mi-NZ" dirty="0"/>
            <a:t>Te Pou Tupua</a:t>
          </a:r>
          <a:endParaRPr lang="en-NZ" dirty="0"/>
        </a:p>
      </dgm:t>
    </dgm:pt>
    <dgm:pt modelId="{3619E827-577C-4A52-843E-D07807DB88A5}" type="parTrans" cxnId="{E853AFB0-2B1C-4F8F-8BAA-292AFCD58AF2}">
      <dgm:prSet/>
      <dgm:spPr/>
      <dgm:t>
        <a:bodyPr/>
        <a:lstStyle/>
        <a:p>
          <a:pPr algn="ctr"/>
          <a:endParaRPr lang="en-NZ" dirty="0"/>
        </a:p>
      </dgm:t>
    </dgm:pt>
    <dgm:pt modelId="{F3506C05-31B6-4DA7-A9F8-528A0A51070D}" type="sibTrans" cxnId="{E853AFB0-2B1C-4F8F-8BAA-292AFCD58AF2}">
      <dgm:prSet/>
      <dgm:spPr/>
      <dgm:t>
        <a:bodyPr/>
        <a:lstStyle/>
        <a:p>
          <a:pPr algn="ctr"/>
          <a:endParaRPr lang="en-NZ"/>
        </a:p>
      </dgm:t>
    </dgm:pt>
    <dgm:pt modelId="{2B7AFFC0-ADEB-479E-8E3B-7059EECD52C9}">
      <dgm:prSet phldrT="[Text]"/>
      <dgm:spPr/>
      <dgm:t>
        <a:bodyPr/>
        <a:lstStyle/>
        <a:p>
          <a:pPr algn="ctr"/>
          <a:r>
            <a:rPr lang="mi-NZ" dirty="0"/>
            <a:t>Te Kōpuka </a:t>
          </a:r>
          <a:endParaRPr lang="en-NZ" dirty="0"/>
        </a:p>
      </dgm:t>
    </dgm:pt>
    <dgm:pt modelId="{A81864E1-0412-4F41-818B-2CA58960DCEA}" type="parTrans" cxnId="{8D67F5F0-7070-4ABF-BF88-1FA1DC23511E}">
      <dgm:prSet/>
      <dgm:spPr/>
      <dgm:t>
        <a:bodyPr/>
        <a:lstStyle/>
        <a:p>
          <a:pPr algn="ctr"/>
          <a:endParaRPr lang="en-NZ" dirty="0"/>
        </a:p>
      </dgm:t>
    </dgm:pt>
    <dgm:pt modelId="{F0955323-1F91-4072-8611-1480EB1D4A00}" type="sibTrans" cxnId="{8D67F5F0-7070-4ABF-BF88-1FA1DC23511E}">
      <dgm:prSet/>
      <dgm:spPr/>
      <dgm:t>
        <a:bodyPr/>
        <a:lstStyle/>
        <a:p>
          <a:pPr algn="ctr"/>
          <a:endParaRPr lang="en-NZ"/>
        </a:p>
      </dgm:t>
    </dgm:pt>
    <dgm:pt modelId="{CBB3700B-58D9-423F-AD6F-F895F4A7802B}">
      <dgm:prSet phldrT="[Text]"/>
      <dgm:spPr/>
      <dgm:t>
        <a:bodyPr/>
        <a:lstStyle/>
        <a:p>
          <a:pPr algn="ctr"/>
          <a:r>
            <a:rPr lang="mi-NZ" dirty="0"/>
            <a:t>Te Heke Ngahuru</a:t>
          </a:r>
          <a:endParaRPr lang="en-NZ" dirty="0"/>
        </a:p>
      </dgm:t>
    </dgm:pt>
    <dgm:pt modelId="{B75C1495-B47C-4532-A3A2-D9670581B270}" type="parTrans" cxnId="{CD97C391-39C2-46D5-AC03-F672B49E4351}">
      <dgm:prSet/>
      <dgm:spPr/>
      <dgm:t>
        <a:bodyPr/>
        <a:lstStyle/>
        <a:p>
          <a:pPr algn="ctr"/>
          <a:endParaRPr lang="en-NZ" dirty="0"/>
        </a:p>
      </dgm:t>
    </dgm:pt>
    <dgm:pt modelId="{630781DA-64D2-4352-B7EB-3D431BDB4983}" type="sibTrans" cxnId="{CD97C391-39C2-46D5-AC03-F672B49E4351}">
      <dgm:prSet/>
      <dgm:spPr/>
      <dgm:t>
        <a:bodyPr/>
        <a:lstStyle/>
        <a:p>
          <a:pPr algn="ctr"/>
          <a:endParaRPr lang="en-NZ"/>
        </a:p>
      </dgm:t>
    </dgm:pt>
    <dgm:pt modelId="{981F0179-1357-45C2-91F5-A66DAC87DE0F}">
      <dgm:prSet phldrT="[Text]"/>
      <dgm:spPr/>
      <dgm:t>
        <a:bodyPr/>
        <a:lstStyle/>
        <a:p>
          <a:pPr algn="ctr"/>
          <a:r>
            <a:rPr lang="mi-NZ" dirty="0"/>
            <a:t>Kia Matara Rawa</a:t>
          </a:r>
          <a:endParaRPr lang="en-NZ" dirty="0"/>
        </a:p>
      </dgm:t>
    </dgm:pt>
    <dgm:pt modelId="{38365556-3F7C-44DB-B536-9CC3CBC0C913}" type="parTrans" cxnId="{04282DB1-2BA1-4D26-97DE-227BEC5BFE8B}">
      <dgm:prSet/>
      <dgm:spPr/>
      <dgm:t>
        <a:bodyPr/>
        <a:lstStyle/>
        <a:p>
          <a:pPr algn="ctr"/>
          <a:endParaRPr lang="en-NZ" dirty="0"/>
        </a:p>
      </dgm:t>
    </dgm:pt>
    <dgm:pt modelId="{CD6964D9-DD59-478B-92E7-5093F36A30B7}" type="sibTrans" cxnId="{04282DB1-2BA1-4D26-97DE-227BEC5BFE8B}">
      <dgm:prSet/>
      <dgm:spPr/>
      <dgm:t>
        <a:bodyPr/>
        <a:lstStyle/>
        <a:p>
          <a:pPr algn="ctr"/>
          <a:endParaRPr lang="en-NZ"/>
        </a:p>
      </dgm:t>
    </dgm:pt>
    <dgm:pt modelId="{20131697-2EE0-403D-845A-6BDC90E2AE13}">
      <dgm:prSet phldrT="[Text]" custT="1"/>
      <dgm:spPr/>
      <dgm:t>
        <a:bodyPr/>
        <a:lstStyle/>
        <a:p>
          <a:pPr algn="ctr"/>
          <a:r>
            <a:rPr lang="mi-NZ" sz="2000" dirty="0"/>
            <a:t>Te Korotete</a:t>
          </a:r>
          <a:endParaRPr lang="en-NZ" sz="2000" dirty="0"/>
        </a:p>
      </dgm:t>
    </dgm:pt>
    <dgm:pt modelId="{0A2DB975-46AF-40E6-887C-E570F54808B2}" type="parTrans" cxnId="{318B884E-9539-49F9-B4E7-BBAD7FA0C71C}">
      <dgm:prSet/>
      <dgm:spPr/>
      <dgm:t>
        <a:bodyPr/>
        <a:lstStyle/>
        <a:p>
          <a:pPr algn="ctr"/>
          <a:endParaRPr lang="en-NZ" dirty="0"/>
        </a:p>
      </dgm:t>
    </dgm:pt>
    <dgm:pt modelId="{C4381B58-AD40-489A-B68C-8B7C7427EF52}" type="sibTrans" cxnId="{318B884E-9539-49F9-B4E7-BBAD7FA0C71C}">
      <dgm:prSet/>
      <dgm:spPr/>
      <dgm:t>
        <a:bodyPr/>
        <a:lstStyle/>
        <a:p>
          <a:pPr algn="ctr"/>
          <a:endParaRPr lang="en-NZ"/>
        </a:p>
      </dgm:t>
    </dgm:pt>
    <dgm:pt modelId="{B112E266-206D-4CAC-8C25-F4E83576DEBB}" type="pres">
      <dgm:prSet presAssocID="{D6222BFA-DF98-4438-A898-D4CEA3D0512E}" presName="cycle" presStyleCnt="0">
        <dgm:presLayoutVars>
          <dgm:chMax val="1"/>
          <dgm:dir/>
          <dgm:animLvl val="ctr"/>
          <dgm:resizeHandles val="exact"/>
        </dgm:presLayoutVars>
      </dgm:prSet>
      <dgm:spPr/>
    </dgm:pt>
    <dgm:pt modelId="{ADA7E337-6A18-48DC-B043-D2B16DB89D08}" type="pres">
      <dgm:prSet presAssocID="{3A437CF9-FE18-4795-9EB9-645E045BA167}" presName="centerShape" presStyleLbl="node0" presStyleIdx="0" presStyleCnt="1"/>
      <dgm:spPr/>
    </dgm:pt>
    <dgm:pt modelId="{2DC024D9-6AA6-4200-AB5E-2C92E920CF50}" type="pres">
      <dgm:prSet presAssocID="{8B724369-2349-46B9-B523-8376571A74D9}" presName="Name9" presStyleLbl="parChTrans1D2" presStyleIdx="0" presStyleCnt="7"/>
      <dgm:spPr/>
    </dgm:pt>
    <dgm:pt modelId="{842A98DF-8DAD-4429-8DC7-D63CCE1D4CF8}" type="pres">
      <dgm:prSet presAssocID="{8B724369-2349-46B9-B523-8376571A74D9}" presName="connTx" presStyleLbl="parChTrans1D2" presStyleIdx="0" presStyleCnt="7"/>
      <dgm:spPr/>
    </dgm:pt>
    <dgm:pt modelId="{B1C813DF-7D4F-4DB6-A842-134061A29390}" type="pres">
      <dgm:prSet presAssocID="{93E2A7A0-9B03-4EE8-855C-A86175D0071F}" presName="node" presStyleLbl="node1" presStyleIdx="0" presStyleCnt="7">
        <dgm:presLayoutVars>
          <dgm:bulletEnabled val="1"/>
        </dgm:presLayoutVars>
      </dgm:prSet>
      <dgm:spPr/>
    </dgm:pt>
    <dgm:pt modelId="{5112931F-ECAE-4234-B704-E5D18F1CB898}" type="pres">
      <dgm:prSet presAssocID="{0A1602C2-2C35-42E0-9ECF-DDD8A0914EF8}" presName="Name9" presStyleLbl="parChTrans1D2" presStyleIdx="1" presStyleCnt="7"/>
      <dgm:spPr/>
    </dgm:pt>
    <dgm:pt modelId="{7B64312A-0ADF-4EC5-AAD5-FBCCDA0A59D8}" type="pres">
      <dgm:prSet presAssocID="{0A1602C2-2C35-42E0-9ECF-DDD8A0914EF8}" presName="connTx" presStyleLbl="parChTrans1D2" presStyleIdx="1" presStyleCnt="7"/>
      <dgm:spPr/>
    </dgm:pt>
    <dgm:pt modelId="{2BC45618-7956-4386-8D11-3EF509EA73B3}" type="pres">
      <dgm:prSet presAssocID="{8167E3B0-26D9-482A-93C5-810FE03FECF3}" presName="node" presStyleLbl="node1" presStyleIdx="1" presStyleCnt="7">
        <dgm:presLayoutVars>
          <dgm:bulletEnabled val="1"/>
        </dgm:presLayoutVars>
      </dgm:prSet>
      <dgm:spPr/>
    </dgm:pt>
    <dgm:pt modelId="{4E77CF87-6E5D-4FC1-BDA0-2052F5ED65E9}" type="pres">
      <dgm:prSet presAssocID="{3619E827-577C-4A52-843E-D07807DB88A5}" presName="Name9" presStyleLbl="parChTrans1D2" presStyleIdx="2" presStyleCnt="7"/>
      <dgm:spPr/>
    </dgm:pt>
    <dgm:pt modelId="{C81D5804-0042-416A-AB11-202104970647}" type="pres">
      <dgm:prSet presAssocID="{3619E827-577C-4A52-843E-D07807DB88A5}" presName="connTx" presStyleLbl="parChTrans1D2" presStyleIdx="2" presStyleCnt="7"/>
      <dgm:spPr/>
    </dgm:pt>
    <dgm:pt modelId="{05E96314-AC73-4598-897D-C9BCBDFF2495}" type="pres">
      <dgm:prSet presAssocID="{8AE0474B-85DF-4DF2-BEC8-142230925F52}" presName="node" presStyleLbl="node1" presStyleIdx="2" presStyleCnt="7">
        <dgm:presLayoutVars>
          <dgm:bulletEnabled val="1"/>
        </dgm:presLayoutVars>
      </dgm:prSet>
      <dgm:spPr/>
    </dgm:pt>
    <dgm:pt modelId="{9872D8C0-13FE-42FE-8006-206AF5B24DE2}" type="pres">
      <dgm:prSet presAssocID="{A81864E1-0412-4F41-818B-2CA58960DCEA}" presName="Name9" presStyleLbl="parChTrans1D2" presStyleIdx="3" presStyleCnt="7"/>
      <dgm:spPr/>
    </dgm:pt>
    <dgm:pt modelId="{66461778-2D24-476D-9FA8-815220E22E11}" type="pres">
      <dgm:prSet presAssocID="{A81864E1-0412-4F41-818B-2CA58960DCEA}" presName="connTx" presStyleLbl="parChTrans1D2" presStyleIdx="3" presStyleCnt="7"/>
      <dgm:spPr/>
    </dgm:pt>
    <dgm:pt modelId="{EDF79704-9F51-42FD-8BCF-C091A8A56C43}" type="pres">
      <dgm:prSet presAssocID="{2B7AFFC0-ADEB-479E-8E3B-7059EECD52C9}" presName="node" presStyleLbl="node1" presStyleIdx="3" presStyleCnt="7">
        <dgm:presLayoutVars>
          <dgm:bulletEnabled val="1"/>
        </dgm:presLayoutVars>
      </dgm:prSet>
      <dgm:spPr/>
    </dgm:pt>
    <dgm:pt modelId="{F545CC65-37EC-4658-9488-2A8BC7946145}" type="pres">
      <dgm:prSet presAssocID="{B75C1495-B47C-4532-A3A2-D9670581B270}" presName="Name9" presStyleLbl="parChTrans1D2" presStyleIdx="4" presStyleCnt="7"/>
      <dgm:spPr/>
    </dgm:pt>
    <dgm:pt modelId="{206576EE-5AA3-41C0-A47A-D71720204029}" type="pres">
      <dgm:prSet presAssocID="{B75C1495-B47C-4532-A3A2-D9670581B270}" presName="connTx" presStyleLbl="parChTrans1D2" presStyleIdx="4" presStyleCnt="7"/>
      <dgm:spPr/>
    </dgm:pt>
    <dgm:pt modelId="{8CBB21C9-B54D-470B-AD60-60238DFC9A80}" type="pres">
      <dgm:prSet presAssocID="{CBB3700B-58D9-423F-AD6F-F895F4A7802B}" presName="node" presStyleLbl="node1" presStyleIdx="4" presStyleCnt="7">
        <dgm:presLayoutVars>
          <dgm:bulletEnabled val="1"/>
        </dgm:presLayoutVars>
      </dgm:prSet>
      <dgm:spPr/>
    </dgm:pt>
    <dgm:pt modelId="{9C0E7117-FC83-4628-9DAD-9335331B2AB6}" type="pres">
      <dgm:prSet presAssocID="{38365556-3F7C-44DB-B536-9CC3CBC0C913}" presName="Name9" presStyleLbl="parChTrans1D2" presStyleIdx="5" presStyleCnt="7"/>
      <dgm:spPr/>
    </dgm:pt>
    <dgm:pt modelId="{91AFA184-51C5-4F9D-B44E-4A9FAE960E34}" type="pres">
      <dgm:prSet presAssocID="{38365556-3F7C-44DB-B536-9CC3CBC0C913}" presName="connTx" presStyleLbl="parChTrans1D2" presStyleIdx="5" presStyleCnt="7"/>
      <dgm:spPr/>
    </dgm:pt>
    <dgm:pt modelId="{2558E674-C9E5-40D8-B48C-BE716D520710}" type="pres">
      <dgm:prSet presAssocID="{981F0179-1357-45C2-91F5-A66DAC87DE0F}" presName="node" presStyleLbl="node1" presStyleIdx="5" presStyleCnt="7">
        <dgm:presLayoutVars>
          <dgm:bulletEnabled val="1"/>
        </dgm:presLayoutVars>
      </dgm:prSet>
      <dgm:spPr/>
    </dgm:pt>
    <dgm:pt modelId="{81CCB2A9-56CE-477E-99E4-27F717E5AED2}" type="pres">
      <dgm:prSet presAssocID="{0A2DB975-46AF-40E6-887C-E570F54808B2}" presName="Name9" presStyleLbl="parChTrans1D2" presStyleIdx="6" presStyleCnt="7"/>
      <dgm:spPr/>
    </dgm:pt>
    <dgm:pt modelId="{FBD72EB7-083B-452B-AF9B-7B5864D43F90}" type="pres">
      <dgm:prSet presAssocID="{0A2DB975-46AF-40E6-887C-E570F54808B2}" presName="connTx" presStyleLbl="parChTrans1D2" presStyleIdx="6" presStyleCnt="7"/>
      <dgm:spPr/>
    </dgm:pt>
    <dgm:pt modelId="{C5EAC75C-D370-446D-866F-7C7688488941}" type="pres">
      <dgm:prSet presAssocID="{20131697-2EE0-403D-845A-6BDC90E2AE13}" presName="node" presStyleLbl="node1" presStyleIdx="6" presStyleCnt="7">
        <dgm:presLayoutVars>
          <dgm:bulletEnabled val="1"/>
        </dgm:presLayoutVars>
      </dgm:prSet>
      <dgm:spPr/>
    </dgm:pt>
  </dgm:ptLst>
  <dgm:cxnLst>
    <dgm:cxn modelId="{C7C29F00-8C33-4D3D-A6B3-095D6AD102A0}" type="presOf" srcId="{981F0179-1357-45C2-91F5-A66DAC87DE0F}" destId="{2558E674-C9E5-40D8-B48C-BE716D520710}" srcOrd="0" destOrd="0" presId="urn:microsoft.com/office/officeart/2005/8/layout/radial1"/>
    <dgm:cxn modelId="{0A6EFB07-D2F5-4F41-BCA9-B60E13763DDE}" type="presOf" srcId="{0A1602C2-2C35-42E0-9ECF-DDD8A0914EF8}" destId="{5112931F-ECAE-4234-B704-E5D18F1CB898}" srcOrd="0" destOrd="0" presId="urn:microsoft.com/office/officeart/2005/8/layout/radial1"/>
    <dgm:cxn modelId="{E1A27612-9510-4B16-BE7D-F9F4CC6DD0F8}" type="presOf" srcId="{A81864E1-0412-4F41-818B-2CA58960DCEA}" destId="{9872D8C0-13FE-42FE-8006-206AF5B24DE2}" srcOrd="0" destOrd="0" presId="urn:microsoft.com/office/officeart/2005/8/layout/radial1"/>
    <dgm:cxn modelId="{5425DF12-5FC0-42CD-95F6-FC5596187E47}" type="presOf" srcId="{8B724369-2349-46B9-B523-8376571A74D9}" destId="{842A98DF-8DAD-4429-8DC7-D63CCE1D4CF8}" srcOrd="1" destOrd="0" presId="urn:microsoft.com/office/officeart/2005/8/layout/radial1"/>
    <dgm:cxn modelId="{98C63215-65BB-4E7E-BBBE-BFA3779F4805}" type="presOf" srcId="{0A1602C2-2C35-42E0-9ECF-DDD8A0914EF8}" destId="{7B64312A-0ADF-4EC5-AAD5-FBCCDA0A59D8}" srcOrd="1" destOrd="0" presId="urn:microsoft.com/office/officeart/2005/8/layout/radial1"/>
    <dgm:cxn modelId="{2B4AAA17-28F6-4D2D-954E-80FDC888044A}" type="presOf" srcId="{A81864E1-0412-4F41-818B-2CA58960DCEA}" destId="{66461778-2D24-476D-9FA8-815220E22E11}" srcOrd="1" destOrd="0" presId="urn:microsoft.com/office/officeart/2005/8/layout/radial1"/>
    <dgm:cxn modelId="{C671891B-5A85-4D92-9D66-1F1DA561684D}" type="presOf" srcId="{93E2A7A0-9B03-4EE8-855C-A86175D0071F}" destId="{B1C813DF-7D4F-4DB6-A842-134061A29390}" srcOrd="0" destOrd="0" presId="urn:microsoft.com/office/officeart/2005/8/layout/radial1"/>
    <dgm:cxn modelId="{A4DE8122-6CB3-4CE0-B7FF-825DBCBDC0A5}" type="presOf" srcId="{3A437CF9-FE18-4795-9EB9-645E045BA167}" destId="{ADA7E337-6A18-48DC-B043-D2B16DB89D08}" srcOrd="0" destOrd="0" presId="urn:microsoft.com/office/officeart/2005/8/layout/radial1"/>
    <dgm:cxn modelId="{67162E37-F2B4-4531-A4E6-A0C9123CBF88}" type="presOf" srcId="{0A2DB975-46AF-40E6-887C-E570F54808B2}" destId="{FBD72EB7-083B-452B-AF9B-7B5864D43F90}" srcOrd="1" destOrd="0" presId="urn:microsoft.com/office/officeart/2005/8/layout/radial1"/>
    <dgm:cxn modelId="{1A59C14D-1EAE-4F83-BE89-861EF15AA8BD}" type="presOf" srcId="{8B724369-2349-46B9-B523-8376571A74D9}" destId="{2DC024D9-6AA6-4200-AB5E-2C92E920CF50}" srcOrd="0" destOrd="0" presId="urn:microsoft.com/office/officeart/2005/8/layout/radial1"/>
    <dgm:cxn modelId="{0CAC644E-41A2-4FB5-8397-1936F4D68435}" type="presOf" srcId="{CBB3700B-58D9-423F-AD6F-F895F4A7802B}" destId="{8CBB21C9-B54D-470B-AD60-60238DFC9A80}" srcOrd="0" destOrd="0" presId="urn:microsoft.com/office/officeart/2005/8/layout/radial1"/>
    <dgm:cxn modelId="{318B884E-9539-49F9-B4E7-BBAD7FA0C71C}" srcId="{3A437CF9-FE18-4795-9EB9-645E045BA167}" destId="{20131697-2EE0-403D-845A-6BDC90E2AE13}" srcOrd="6" destOrd="0" parTransId="{0A2DB975-46AF-40E6-887C-E570F54808B2}" sibTransId="{C4381B58-AD40-489A-B68C-8B7C7427EF52}"/>
    <dgm:cxn modelId="{7BAD5954-1565-4ABE-AAB5-655F399ABE08}" type="presOf" srcId="{2B7AFFC0-ADEB-479E-8E3B-7059EECD52C9}" destId="{EDF79704-9F51-42FD-8BCF-C091A8A56C43}" srcOrd="0" destOrd="0" presId="urn:microsoft.com/office/officeart/2005/8/layout/radial1"/>
    <dgm:cxn modelId="{77A50259-1814-4D5C-A555-6D7DA9E012DA}" type="presOf" srcId="{20131697-2EE0-403D-845A-6BDC90E2AE13}" destId="{C5EAC75C-D370-446D-866F-7C7688488941}" srcOrd="0" destOrd="0" presId="urn:microsoft.com/office/officeart/2005/8/layout/radial1"/>
    <dgm:cxn modelId="{3CBBD45B-F6CD-46E1-BD87-70F946B3279A}" type="presOf" srcId="{D6222BFA-DF98-4438-A898-D4CEA3D0512E}" destId="{B112E266-206D-4CAC-8C25-F4E83576DEBB}" srcOrd="0" destOrd="0" presId="urn:microsoft.com/office/officeart/2005/8/layout/radial1"/>
    <dgm:cxn modelId="{1BEE7772-8F46-4BDF-AD00-0F84738AB401}" srcId="{3A437CF9-FE18-4795-9EB9-645E045BA167}" destId="{93E2A7A0-9B03-4EE8-855C-A86175D0071F}" srcOrd="0" destOrd="0" parTransId="{8B724369-2349-46B9-B523-8376571A74D9}" sibTransId="{956D81C7-691F-436E-B742-1D7A974C2532}"/>
    <dgm:cxn modelId="{0C969F7D-7CD6-42E1-8A55-60C1A4CEABB2}" type="presOf" srcId="{B75C1495-B47C-4532-A3A2-D9670581B270}" destId="{F545CC65-37EC-4658-9488-2A8BC7946145}" srcOrd="0" destOrd="0" presId="urn:microsoft.com/office/officeart/2005/8/layout/radial1"/>
    <dgm:cxn modelId="{BC72E87E-2874-4696-81DE-40EA8E69F554}" type="presOf" srcId="{0A2DB975-46AF-40E6-887C-E570F54808B2}" destId="{81CCB2A9-56CE-477E-99E4-27F717E5AED2}" srcOrd="0" destOrd="0" presId="urn:microsoft.com/office/officeart/2005/8/layout/radial1"/>
    <dgm:cxn modelId="{CCE0EE80-9C14-4EF4-BB99-F7D193162704}" srcId="{D6222BFA-DF98-4438-A898-D4CEA3D0512E}" destId="{3A437CF9-FE18-4795-9EB9-645E045BA167}" srcOrd="0" destOrd="0" parTransId="{39B29E3E-471C-410D-A69F-8579503CE7E1}" sibTransId="{CE7FB667-5F90-4EA8-9E16-04323EE9E9E8}"/>
    <dgm:cxn modelId="{56E19983-012B-4138-9ABF-C12C4E822584}" type="presOf" srcId="{38365556-3F7C-44DB-B536-9CC3CBC0C913}" destId="{9C0E7117-FC83-4628-9DAD-9335331B2AB6}" srcOrd="0" destOrd="0" presId="urn:microsoft.com/office/officeart/2005/8/layout/radial1"/>
    <dgm:cxn modelId="{C7DF1989-3B31-41D8-B05E-1AFF60A278B8}" type="presOf" srcId="{B75C1495-B47C-4532-A3A2-D9670581B270}" destId="{206576EE-5AA3-41C0-A47A-D71720204029}" srcOrd="1" destOrd="0" presId="urn:microsoft.com/office/officeart/2005/8/layout/radial1"/>
    <dgm:cxn modelId="{CD97C391-39C2-46D5-AC03-F672B49E4351}" srcId="{3A437CF9-FE18-4795-9EB9-645E045BA167}" destId="{CBB3700B-58D9-423F-AD6F-F895F4A7802B}" srcOrd="4" destOrd="0" parTransId="{B75C1495-B47C-4532-A3A2-D9670581B270}" sibTransId="{630781DA-64D2-4352-B7EB-3D431BDB4983}"/>
    <dgm:cxn modelId="{1C1FD19A-6F3F-4534-A2F6-27335E9024C4}" srcId="{3A437CF9-FE18-4795-9EB9-645E045BA167}" destId="{8167E3B0-26D9-482A-93C5-810FE03FECF3}" srcOrd="1" destOrd="0" parTransId="{0A1602C2-2C35-42E0-9ECF-DDD8A0914EF8}" sibTransId="{DC4BAC5B-091F-44E2-880A-2E02F2401181}"/>
    <dgm:cxn modelId="{E853AFB0-2B1C-4F8F-8BAA-292AFCD58AF2}" srcId="{3A437CF9-FE18-4795-9EB9-645E045BA167}" destId="{8AE0474B-85DF-4DF2-BEC8-142230925F52}" srcOrd="2" destOrd="0" parTransId="{3619E827-577C-4A52-843E-D07807DB88A5}" sibTransId="{F3506C05-31B6-4DA7-A9F8-528A0A51070D}"/>
    <dgm:cxn modelId="{04282DB1-2BA1-4D26-97DE-227BEC5BFE8B}" srcId="{3A437CF9-FE18-4795-9EB9-645E045BA167}" destId="{981F0179-1357-45C2-91F5-A66DAC87DE0F}" srcOrd="5" destOrd="0" parTransId="{38365556-3F7C-44DB-B536-9CC3CBC0C913}" sibTransId="{CD6964D9-DD59-478B-92E7-5093F36A30B7}"/>
    <dgm:cxn modelId="{ACEE19DD-C980-417E-A055-8512C1C2FD03}" type="presOf" srcId="{3619E827-577C-4A52-843E-D07807DB88A5}" destId="{4E77CF87-6E5D-4FC1-BDA0-2052F5ED65E9}" srcOrd="0" destOrd="0" presId="urn:microsoft.com/office/officeart/2005/8/layout/radial1"/>
    <dgm:cxn modelId="{E8E9F7E2-FE7C-4094-8C59-1861CCDD2CED}" type="presOf" srcId="{38365556-3F7C-44DB-B536-9CC3CBC0C913}" destId="{91AFA184-51C5-4F9D-B44E-4A9FAE960E34}" srcOrd="1" destOrd="0" presId="urn:microsoft.com/office/officeart/2005/8/layout/radial1"/>
    <dgm:cxn modelId="{2F2786EA-8AF9-4709-BF99-EC26E91F7BC5}" type="presOf" srcId="{8167E3B0-26D9-482A-93C5-810FE03FECF3}" destId="{2BC45618-7956-4386-8D11-3EF509EA73B3}" srcOrd="0" destOrd="0" presId="urn:microsoft.com/office/officeart/2005/8/layout/radial1"/>
    <dgm:cxn modelId="{8D67F5F0-7070-4ABF-BF88-1FA1DC23511E}" srcId="{3A437CF9-FE18-4795-9EB9-645E045BA167}" destId="{2B7AFFC0-ADEB-479E-8E3B-7059EECD52C9}" srcOrd="3" destOrd="0" parTransId="{A81864E1-0412-4F41-818B-2CA58960DCEA}" sibTransId="{F0955323-1F91-4072-8611-1480EB1D4A00}"/>
    <dgm:cxn modelId="{227E55F2-B91C-49F9-8984-FD5BD7B4C611}" type="presOf" srcId="{3619E827-577C-4A52-843E-D07807DB88A5}" destId="{C81D5804-0042-416A-AB11-202104970647}" srcOrd="1" destOrd="0" presId="urn:microsoft.com/office/officeart/2005/8/layout/radial1"/>
    <dgm:cxn modelId="{E92174FB-44EE-4C1F-B016-1D5C921EE6AE}" type="presOf" srcId="{8AE0474B-85DF-4DF2-BEC8-142230925F52}" destId="{05E96314-AC73-4598-897D-C9BCBDFF2495}" srcOrd="0" destOrd="0" presId="urn:microsoft.com/office/officeart/2005/8/layout/radial1"/>
    <dgm:cxn modelId="{BE899312-3EB4-4A5D-A3FF-771F22BD8726}" type="presParOf" srcId="{B112E266-206D-4CAC-8C25-F4E83576DEBB}" destId="{ADA7E337-6A18-48DC-B043-D2B16DB89D08}" srcOrd="0" destOrd="0" presId="urn:microsoft.com/office/officeart/2005/8/layout/radial1"/>
    <dgm:cxn modelId="{67A6220C-D8EA-4B7D-91F0-A011A0AC2357}" type="presParOf" srcId="{B112E266-206D-4CAC-8C25-F4E83576DEBB}" destId="{2DC024D9-6AA6-4200-AB5E-2C92E920CF50}" srcOrd="1" destOrd="0" presId="urn:microsoft.com/office/officeart/2005/8/layout/radial1"/>
    <dgm:cxn modelId="{082D2B3F-000F-4C39-B892-F75DEFDB33DF}" type="presParOf" srcId="{2DC024D9-6AA6-4200-AB5E-2C92E920CF50}" destId="{842A98DF-8DAD-4429-8DC7-D63CCE1D4CF8}" srcOrd="0" destOrd="0" presId="urn:microsoft.com/office/officeart/2005/8/layout/radial1"/>
    <dgm:cxn modelId="{23ABF023-0D06-4D6A-BB73-FD845A7F1283}" type="presParOf" srcId="{B112E266-206D-4CAC-8C25-F4E83576DEBB}" destId="{B1C813DF-7D4F-4DB6-A842-134061A29390}" srcOrd="2" destOrd="0" presId="urn:microsoft.com/office/officeart/2005/8/layout/radial1"/>
    <dgm:cxn modelId="{6B90A83F-AEF2-4BC1-8F0E-73C3F47AA85B}" type="presParOf" srcId="{B112E266-206D-4CAC-8C25-F4E83576DEBB}" destId="{5112931F-ECAE-4234-B704-E5D18F1CB898}" srcOrd="3" destOrd="0" presId="urn:microsoft.com/office/officeart/2005/8/layout/radial1"/>
    <dgm:cxn modelId="{A399B66D-CD4C-4E43-8AB3-2E40ED24828B}" type="presParOf" srcId="{5112931F-ECAE-4234-B704-E5D18F1CB898}" destId="{7B64312A-0ADF-4EC5-AAD5-FBCCDA0A59D8}" srcOrd="0" destOrd="0" presId="urn:microsoft.com/office/officeart/2005/8/layout/radial1"/>
    <dgm:cxn modelId="{13012DBB-A6B9-44DB-8383-35386693402D}" type="presParOf" srcId="{B112E266-206D-4CAC-8C25-F4E83576DEBB}" destId="{2BC45618-7956-4386-8D11-3EF509EA73B3}" srcOrd="4" destOrd="0" presId="urn:microsoft.com/office/officeart/2005/8/layout/radial1"/>
    <dgm:cxn modelId="{CA3CE08E-AD6C-46A4-AD58-DF5FCAECE9C2}" type="presParOf" srcId="{B112E266-206D-4CAC-8C25-F4E83576DEBB}" destId="{4E77CF87-6E5D-4FC1-BDA0-2052F5ED65E9}" srcOrd="5" destOrd="0" presId="urn:microsoft.com/office/officeart/2005/8/layout/radial1"/>
    <dgm:cxn modelId="{50EEBCC5-AE2E-482C-80D7-CD4BABCF0521}" type="presParOf" srcId="{4E77CF87-6E5D-4FC1-BDA0-2052F5ED65E9}" destId="{C81D5804-0042-416A-AB11-202104970647}" srcOrd="0" destOrd="0" presId="urn:microsoft.com/office/officeart/2005/8/layout/radial1"/>
    <dgm:cxn modelId="{B0A67708-2002-46C1-AB30-46FA758DFEBF}" type="presParOf" srcId="{B112E266-206D-4CAC-8C25-F4E83576DEBB}" destId="{05E96314-AC73-4598-897D-C9BCBDFF2495}" srcOrd="6" destOrd="0" presId="urn:microsoft.com/office/officeart/2005/8/layout/radial1"/>
    <dgm:cxn modelId="{557046B2-C4E8-46B1-B4CC-96051F26AA83}" type="presParOf" srcId="{B112E266-206D-4CAC-8C25-F4E83576DEBB}" destId="{9872D8C0-13FE-42FE-8006-206AF5B24DE2}" srcOrd="7" destOrd="0" presId="urn:microsoft.com/office/officeart/2005/8/layout/radial1"/>
    <dgm:cxn modelId="{F60F6E8C-2709-4337-A52A-EECA9D262378}" type="presParOf" srcId="{9872D8C0-13FE-42FE-8006-206AF5B24DE2}" destId="{66461778-2D24-476D-9FA8-815220E22E11}" srcOrd="0" destOrd="0" presId="urn:microsoft.com/office/officeart/2005/8/layout/radial1"/>
    <dgm:cxn modelId="{EB39A716-DD60-44B6-B2B2-5A438CC66EB2}" type="presParOf" srcId="{B112E266-206D-4CAC-8C25-F4E83576DEBB}" destId="{EDF79704-9F51-42FD-8BCF-C091A8A56C43}" srcOrd="8" destOrd="0" presId="urn:microsoft.com/office/officeart/2005/8/layout/radial1"/>
    <dgm:cxn modelId="{A21A951F-DA72-4B4D-B679-AF1310730C22}" type="presParOf" srcId="{B112E266-206D-4CAC-8C25-F4E83576DEBB}" destId="{F545CC65-37EC-4658-9488-2A8BC7946145}" srcOrd="9" destOrd="0" presId="urn:microsoft.com/office/officeart/2005/8/layout/radial1"/>
    <dgm:cxn modelId="{A6D192BD-3252-4124-8278-C198D4DB9300}" type="presParOf" srcId="{F545CC65-37EC-4658-9488-2A8BC7946145}" destId="{206576EE-5AA3-41C0-A47A-D71720204029}" srcOrd="0" destOrd="0" presId="urn:microsoft.com/office/officeart/2005/8/layout/radial1"/>
    <dgm:cxn modelId="{9A438429-7ED9-4DBD-9894-D9F1B8CAE12E}" type="presParOf" srcId="{B112E266-206D-4CAC-8C25-F4E83576DEBB}" destId="{8CBB21C9-B54D-470B-AD60-60238DFC9A80}" srcOrd="10" destOrd="0" presId="urn:microsoft.com/office/officeart/2005/8/layout/radial1"/>
    <dgm:cxn modelId="{17549198-BE09-4F3C-9F02-4B01EF6A83A9}" type="presParOf" srcId="{B112E266-206D-4CAC-8C25-F4E83576DEBB}" destId="{9C0E7117-FC83-4628-9DAD-9335331B2AB6}" srcOrd="11" destOrd="0" presId="urn:microsoft.com/office/officeart/2005/8/layout/radial1"/>
    <dgm:cxn modelId="{D683C61D-F8E6-4758-AFFD-233F7664DFAC}" type="presParOf" srcId="{9C0E7117-FC83-4628-9DAD-9335331B2AB6}" destId="{91AFA184-51C5-4F9D-B44E-4A9FAE960E34}" srcOrd="0" destOrd="0" presId="urn:microsoft.com/office/officeart/2005/8/layout/radial1"/>
    <dgm:cxn modelId="{26E7BDAB-2D0B-4F3F-8748-0632ADA134ED}" type="presParOf" srcId="{B112E266-206D-4CAC-8C25-F4E83576DEBB}" destId="{2558E674-C9E5-40D8-B48C-BE716D520710}" srcOrd="12" destOrd="0" presId="urn:microsoft.com/office/officeart/2005/8/layout/radial1"/>
    <dgm:cxn modelId="{6EE8620D-1793-465F-A66A-220167CD5D21}" type="presParOf" srcId="{B112E266-206D-4CAC-8C25-F4E83576DEBB}" destId="{81CCB2A9-56CE-477E-99E4-27F717E5AED2}" srcOrd="13" destOrd="0" presId="urn:microsoft.com/office/officeart/2005/8/layout/radial1"/>
    <dgm:cxn modelId="{DFFE1345-412F-4F08-A417-C18F7F56F0A8}" type="presParOf" srcId="{81CCB2A9-56CE-477E-99E4-27F717E5AED2}" destId="{FBD72EB7-083B-452B-AF9B-7B5864D43F90}" srcOrd="0" destOrd="0" presId="urn:microsoft.com/office/officeart/2005/8/layout/radial1"/>
    <dgm:cxn modelId="{2B8C5C83-EF95-4DCC-A958-15FD71473A36}" type="presParOf" srcId="{B112E266-206D-4CAC-8C25-F4E83576DEBB}" destId="{C5EAC75C-D370-446D-866F-7C7688488941}" srcOrd="14"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7E337-6A18-48DC-B043-D2B16DB89D08}">
      <dsp:nvSpPr>
        <dsp:cNvPr id="0" name=""/>
        <dsp:cNvSpPr/>
      </dsp:nvSpPr>
      <dsp:spPr>
        <a:xfrm>
          <a:off x="3982984" y="2094646"/>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mi-NZ" sz="3000" kern="1200" dirty="0"/>
            <a:t>Te Pā Auroa</a:t>
          </a:r>
          <a:endParaRPr lang="en-NZ" sz="3000" kern="1200" dirty="0"/>
        </a:p>
      </dsp:txBody>
      <dsp:txXfrm>
        <a:off x="4187120" y="2298782"/>
        <a:ext cx="985658" cy="985658"/>
      </dsp:txXfrm>
    </dsp:sp>
    <dsp:sp modelId="{2DC024D9-6AA6-4200-AB5E-2C92E920CF50}">
      <dsp:nvSpPr>
        <dsp:cNvPr id="0" name=""/>
        <dsp:cNvSpPr/>
      </dsp:nvSpPr>
      <dsp:spPr>
        <a:xfrm rot="16200000">
          <a:off x="4332351" y="1733644"/>
          <a:ext cx="695197" cy="26806"/>
        </a:xfrm>
        <a:custGeom>
          <a:avLst/>
          <a:gdLst/>
          <a:ahLst/>
          <a:cxnLst/>
          <a:rect l="0" t="0" r="0" b="0"/>
          <a:pathLst>
            <a:path>
              <a:moveTo>
                <a:pt x="0" y="13403"/>
              </a:moveTo>
              <a:lnTo>
                <a:pt x="695197" y="13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dirty="0"/>
        </a:p>
      </dsp:txBody>
      <dsp:txXfrm>
        <a:off x="4662570" y="1729667"/>
        <a:ext cx="34759" cy="34759"/>
      </dsp:txXfrm>
    </dsp:sp>
    <dsp:sp modelId="{B1C813DF-7D4F-4DB6-A842-134061A29390}">
      <dsp:nvSpPr>
        <dsp:cNvPr id="0" name=""/>
        <dsp:cNvSpPr/>
      </dsp:nvSpPr>
      <dsp:spPr>
        <a:xfrm>
          <a:off x="3982984" y="5518"/>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mi-NZ" sz="1800" kern="1200" dirty="0"/>
            <a:t>Te Awa Tupua and its legal status</a:t>
          </a:r>
          <a:endParaRPr lang="en-NZ" sz="1800" kern="1200" dirty="0"/>
        </a:p>
      </dsp:txBody>
      <dsp:txXfrm>
        <a:off x="4187120" y="209654"/>
        <a:ext cx="985658" cy="985658"/>
      </dsp:txXfrm>
    </dsp:sp>
    <dsp:sp modelId="{5112931F-ECAE-4234-B704-E5D18F1CB898}">
      <dsp:nvSpPr>
        <dsp:cNvPr id="0" name=""/>
        <dsp:cNvSpPr/>
      </dsp:nvSpPr>
      <dsp:spPr>
        <a:xfrm rot="19285714">
          <a:off x="5149024" y="2126933"/>
          <a:ext cx="695197" cy="26806"/>
        </a:xfrm>
        <a:custGeom>
          <a:avLst/>
          <a:gdLst/>
          <a:ahLst/>
          <a:cxnLst/>
          <a:rect l="0" t="0" r="0" b="0"/>
          <a:pathLst>
            <a:path>
              <a:moveTo>
                <a:pt x="0" y="13403"/>
              </a:moveTo>
              <a:lnTo>
                <a:pt x="695197" y="13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dirty="0"/>
        </a:p>
      </dsp:txBody>
      <dsp:txXfrm>
        <a:off x="5479243" y="2122956"/>
        <a:ext cx="34759" cy="34759"/>
      </dsp:txXfrm>
    </dsp:sp>
    <dsp:sp modelId="{2BC45618-7956-4386-8D11-3EF509EA73B3}">
      <dsp:nvSpPr>
        <dsp:cNvPr id="0" name=""/>
        <dsp:cNvSpPr/>
      </dsp:nvSpPr>
      <dsp:spPr>
        <a:xfrm>
          <a:off x="5616330" y="792096"/>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mi-NZ" sz="2000" kern="1200" dirty="0"/>
            <a:t>Tupua te Kawa</a:t>
          </a:r>
          <a:endParaRPr lang="en-NZ" sz="2000" kern="1200" dirty="0"/>
        </a:p>
      </dsp:txBody>
      <dsp:txXfrm>
        <a:off x="5820466" y="996232"/>
        <a:ext cx="985658" cy="985658"/>
      </dsp:txXfrm>
    </dsp:sp>
    <dsp:sp modelId="{4E77CF87-6E5D-4FC1-BDA0-2052F5ED65E9}">
      <dsp:nvSpPr>
        <dsp:cNvPr id="0" name=""/>
        <dsp:cNvSpPr/>
      </dsp:nvSpPr>
      <dsp:spPr>
        <a:xfrm rot="771429">
          <a:off x="5350725" y="3010645"/>
          <a:ext cx="695197" cy="26806"/>
        </a:xfrm>
        <a:custGeom>
          <a:avLst/>
          <a:gdLst/>
          <a:ahLst/>
          <a:cxnLst/>
          <a:rect l="0" t="0" r="0" b="0"/>
          <a:pathLst>
            <a:path>
              <a:moveTo>
                <a:pt x="0" y="13403"/>
              </a:moveTo>
              <a:lnTo>
                <a:pt x="695197" y="13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dirty="0"/>
        </a:p>
      </dsp:txBody>
      <dsp:txXfrm>
        <a:off x="5680944" y="3006668"/>
        <a:ext cx="34759" cy="34759"/>
      </dsp:txXfrm>
    </dsp:sp>
    <dsp:sp modelId="{05E96314-AC73-4598-897D-C9BCBDFF2495}">
      <dsp:nvSpPr>
        <dsp:cNvPr id="0" name=""/>
        <dsp:cNvSpPr/>
      </dsp:nvSpPr>
      <dsp:spPr>
        <a:xfrm>
          <a:off x="6019733" y="2559520"/>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mi-NZ" sz="2100" kern="1200" dirty="0"/>
            <a:t>Te Pou Tupua</a:t>
          </a:r>
          <a:endParaRPr lang="en-NZ" sz="2100" kern="1200" dirty="0"/>
        </a:p>
      </dsp:txBody>
      <dsp:txXfrm>
        <a:off x="6223869" y="2763656"/>
        <a:ext cx="985658" cy="985658"/>
      </dsp:txXfrm>
    </dsp:sp>
    <dsp:sp modelId="{9872D8C0-13FE-42FE-8006-206AF5B24DE2}">
      <dsp:nvSpPr>
        <dsp:cNvPr id="0" name=""/>
        <dsp:cNvSpPr/>
      </dsp:nvSpPr>
      <dsp:spPr>
        <a:xfrm rot="3857143">
          <a:off x="4785570" y="3719327"/>
          <a:ext cx="695197" cy="26806"/>
        </a:xfrm>
        <a:custGeom>
          <a:avLst/>
          <a:gdLst/>
          <a:ahLst/>
          <a:cxnLst/>
          <a:rect l="0" t="0" r="0" b="0"/>
          <a:pathLst>
            <a:path>
              <a:moveTo>
                <a:pt x="0" y="13403"/>
              </a:moveTo>
              <a:lnTo>
                <a:pt x="695197" y="13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dirty="0"/>
        </a:p>
      </dsp:txBody>
      <dsp:txXfrm>
        <a:off x="5115789" y="3715351"/>
        <a:ext cx="34759" cy="34759"/>
      </dsp:txXfrm>
    </dsp:sp>
    <dsp:sp modelId="{EDF79704-9F51-42FD-8BCF-C091A8A56C43}">
      <dsp:nvSpPr>
        <dsp:cNvPr id="0" name=""/>
        <dsp:cNvSpPr/>
      </dsp:nvSpPr>
      <dsp:spPr>
        <a:xfrm>
          <a:off x="4889423" y="3976885"/>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mi-NZ" sz="2100" kern="1200" dirty="0"/>
            <a:t>Te Kōpuka </a:t>
          </a:r>
          <a:endParaRPr lang="en-NZ" sz="2100" kern="1200" dirty="0"/>
        </a:p>
      </dsp:txBody>
      <dsp:txXfrm>
        <a:off x="5093559" y="4181021"/>
        <a:ext cx="985658" cy="985658"/>
      </dsp:txXfrm>
    </dsp:sp>
    <dsp:sp modelId="{F545CC65-37EC-4658-9488-2A8BC7946145}">
      <dsp:nvSpPr>
        <dsp:cNvPr id="0" name=""/>
        <dsp:cNvSpPr/>
      </dsp:nvSpPr>
      <dsp:spPr>
        <a:xfrm rot="6942857">
          <a:off x="3879131" y="3719327"/>
          <a:ext cx="695197" cy="26806"/>
        </a:xfrm>
        <a:custGeom>
          <a:avLst/>
          <a:gdLst/>
          <a:ahLst/>
          <a:cxnLst/>
          <a:rect l="0" t="0" r="0" b="0"/>
          <a:pathLst>
            <a:path>
              <a:moveTo>
                <a:pt x="0" y="13403"/>
              </a:moveTo>
              <a:lnTo>
                <a:pt x="695197" y="13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dirty="0"/>
        </a:p>
      </dsp:txBody>
      <dsp:txXfrm rot="10800000">
        <a:off x="4209350" y="3715351"/>
        <a:ext cx="34759" cy="34759"/>
      </dsp:txXfrm>
    </dsp:sp>
    <dsp:sp modelId="{8CBB21C9-B54D-470B-AD60-60238DFC9A80}">
      <dsp:nvSpPr>
        <dsp:cNvPr id="0" name=""/>
        <dsp:cNvSpPr/>
      </dsp:nvSpPr>
      <dsp:spPr>
        <a:xfrm>
          <a:off x="3076546" y="3976885"/>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mi-NZ" sz="2100" kern="1200" dirty="0"/>
            <a:t>Te Heke Ngahuru</a:t>
          </a:r>
          <a:endParaRPr lang="en-NZ" sz="2100" kern="1200" dirty="0"/>
        </a:p>
      </dsp:txBody>
      <dsp:txXfrm>
        <a:off x="3280682" y="4181021"/>
        <a:ext cx="985658" cy="985658"/>
      </dsp:txXfrm>
    </dsp:sp>
    <dsp:sp modelId="{9C0E7117-FC83-4628-9DAD-9335331B2AB6}">
      <dsp:nvSpPr>
        <dsp:cNvPr id="0" name=""/>
        <dsp:cNvSpPr/>
      </dsp:nvSpPr>
      <dsp:spPr>
        <a:xfrm rot="10028571">
          <a:off x="3313976" y="3010645"/>
          <a:ext cx="695197" cy="26806"/>
        </a:xfrm>
        <a:custGeom>
          <a:avLst/>
          <a:gdLst/>
          <a:ahLst/>
          <a:cxnLst/>
          <a:rect l="0" t="0" r="0" b="0"/>
          <a:pathLst>
            <a:path>
              <a:moveTo>
                <a:pt x="0" y="13403"/>
              </a:moveTo>
              <a:lnTo>
                <a:pt x="695197" y="13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dirty="0"/>
        </a:p>
      </dsp:txBody>
      <dsp:txXfrm rot="10800000">
        <a:off x="3644195" y="3006668"/>
        <a:ext cx="34759" cy="34759"/>
      </dsp:txXfrm>
    </dsp:sp>
    <dsp:sp modelId="{2558E674-C9E5-40D8-B48C-BE716D520710}">
      <dsp:nvSpPr>
        <dsp:cNvPr id="0" name=""/>
        <dsp:cNvSpPr/>
      </dsp:nvSpPr>
      <dsp:spPr>
        <a:xfrm>
          <a:off x="1946235" y="2559520"/>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mi-NZ" sz="2100" kern="1200" dirty="0"/>
            <a:t>Kia Matara Rawa</a:t>
          </a:r>
          <a:endParaRPr lang="en-NZ" sz="2100" kern="1200" dirty="0"/>
        </a:p>
      </dsp:txBody>
      <dsp:txXfrm>
        <a:off x="2150371" y="2763656"/>
        <a:ext cx="985658" cy="985658"/>
      </dsp:txXfrm>
    </dsp:sp>
    <dsp:sp modelId="{81CCB2A9-56CE-477E-99E4-27F717E5AED2}">
      <dsp:nvSpPr>
        <dsp:cNvPr id="0" name=""/>
        <dsp:cNvSpPr/>
      </dsp:nvSpPr>
      <dsp:spPr>
        <a:xfrm rot="13114286">
          <a:off x="3515678" y="2126933"/>
          <a:ext cx="695197" cy="26806"/>
        </a:xfrm>
        <a:custGeom>
          <a:avLst/>
          <a:gdLst/>
          <a:ahLst/>
          <a:cxnLst/>
          <a:rect l="0" t="0" r="0" b="0"/>
          <a:pathLst>
            <a:path>
              <a:moveTo>
                <a:pt x="0" y="13403"/>
              </a:moveTo>
              <a:lnTo>
                <a:pt x="695197" y="13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NZ" sz="500" kern="1200" dirty="0"/>
        </a:p>
      </dsp:txBody>
      <dsp:txXfrm rot="10800000">
        <a:off x="3845897" y="2122956"/>
        <a:ext cx="34759" cy="34759"/>
      </dsp:txXfrm>
    </dsp:sp>
    <dsp:sp modelId="{C5EAC75C-D370-446D-866F-7C7688488941}">
      <dsp:nvSpPr>
        <dsp:cNvPr id="0" name=""/>
        <dsp:cNvSpPr/>
      </dsp:nvSpPr>
      <dsp:spPr>
        <a:xfrm>
          <a:off x="2349638" y="792096"/>
          <a:ext cx="1393930" cy="1393930"/>
        </a:xfrm>
        <a:prstGeom prst="ellipse">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mi-NZ" sz="2000" kern="1200" dirty="0"/>
            <a:t>Te Korotete</a:t>
          </a:r>
          <a:endParaRPr lang="en-NZ" sz="2000" kern="1200" dirty="0"/>
        </a:p>
      </dsp:txBody>
      <dsp:txXfrm>
        <a:off x="2553774" y="996232"/>
        <a:ext cx="985658" cy="98565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EAC5A8-F025-47F8-937E-DBE6997C637C}"/>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ED6B231-41A4-47FB-BD05-916EC10EC5E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11E363FD-FA8D-4B9D-8280-01BD00EBAD92}" type="datetimeFigureOut">
              <a:rPr lang="en-US" smtClean="0"/>
              <a:t>2/26/20</a:t>
            </a:fld>
            <a:endParaRPr lang="en-US" dirty="0"/>
          </a:p>
        </p:txBody>
      </p:sp>
      <p:sp>
        <p:nvSpPr>
          <p:cNvPr id="4" name="Footer Placeholder 3">
            <a:extLst>
              <a:ext uri="{FF2B5EF4-FFF2-40B4-BE49-F238E27FC236}">
                <a16:creationId xmlns:a16="http://schemas.microsoft.com/office/drawing/2014/main" id="{1C1F0363-2D5E-4CB8-82D3-C43AD83C5B4D}"/>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7F60FE6-818B-4113-825C-659ED27E8ADA}"/>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A3A49F1-8406-42E9-A9E0-16A08F518F1A}" type="slidenum">
              <a:rPr lang="en-US" smtClean="0"/>
              <a:t>‹#›</a:t>
            </a:fld>
            <a:endParaRPr lang="en-US" dirty="0"/>
          </a:p>
        </p:txBody>
      </p:sp>
    </p:spTree>
    <p:extLst>
      <p:ext uri="{BB962C8B-B14F-4D97-AF65-F5344CB8AC3E}">
        <p14:creationId xmlns:p14="http://schemas.microsoft.com/office/powerpoint/2010/main" val="29182816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402A574-7E46-45BC-80CF-F9D117DB3604}" type="datetimeFigureOut">
              <a:rPr lang="en-NZ" smtClean="0"/>
              <a:t>26/02/20</a:t>
            </a:fld>
            <a:endParaRPr lang="en-NZ"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02360ED-3447-460D-AE6D-196BE6289C94}" type="slidenum">
              <a:rPr lang="en-NZ" smtClean="0"/>
              <a:t>‹#›</a:t>
            </a:fld>
            <a:endParaRPr lang="en-NZ" dirty="0"/>
          </a:p>
        </p:txBody>
      </p:sp>
    </p:spTree>
    <p:extLst>
      <p:ext uri="{BB962C8B-B14F-4D97-AF65-F5344CB8AC3E}">
        <p14:creationId xmlns:p14="http://schemas.microsoft.com/office/powerpoint/2010/main" val="380546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360ED-3447-460D-AE6D-196BE6289C94}" type="slidenum">
              <a:rPr lang="en-NZ" smtClean="0"/>
              <a:t>1</a:t>
            </a:fld>
            <a:endParaRPr lang="en-NZ" dirty="0"/>
          </a:p>
        </p:txBody>
      </p:sp>
    </p:spTree>
    <p:extLst>
      <p:ext uri="{BB962C8B-B14F-4D97-AF65-F5344CB8AC3E}">
        <p14:creationId xmlns:p14="http://schemas.microsoft.com/office/powerpoint/2010/main" val="584527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10</a:t>
            </a:fld>
            <a:endParaRPr lang="en-NZ" dirty="0"/>
          </a:p>
        </p:txBody>
      </p:sp>
    </p:spTree>
    <p:extLst>
      <p:ext uri="{BB962C8B-B14F-4D97-AF65-F5344CB8AC3E}">
        <p14:creationId xmlns:p14="http://schemas.microsoft.com/office/powerpoint/2010/main" val="126453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11</a:t>
            </a:fld>
            <a:endParaRPr lang="en-NZ" dirty="0"/>
          </a:p>
        </p:txBody>
      </p:sp>
    </p:spTree>
    <p:extLst>
      <p:ext uri="{BB962C8B-B14F-4D97-AF65-F5344CB8AC3E}">
        <p14:creationId xmlns:p14="http://schemas.microsoft.com/office/powerpoint/2010/main" val="318595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360ED-3447-460D-AE6D-196BE6289C94}" type="slidenum">
              <a:rPr lang="en-NZ" smtClean="0"/>
              <a:t>12</a:t>
            </a:fld>
            <a:endParaRPr lang="en-NZ" dirty="0"/>
          </a:p>
        </p:txBody>
      </p:sp>
    </p:spTree>
    <p:extLst>
      <p:ext uri="{BB962C8B-B14F-4D97-AF65-F5344CB8AC3E}">
        <p14:creationId xmlns:p14="http://schemas.microsoft.com/office/powerpoint/2010/main" val="38287740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13</a:t>
            </a:fld>
            <a:endParaRPr lang="en-NZ" dirty="0"/>
          </a:p>
        </p:txBody>
      </p:sp>
    </p:spTree>
    <p:extLst>
      <p:ext uri="{BB962C8B-B14F-4D97-AF65-F5344CB8AC3E}">
        <p14:creationId xmlns:p14="http://schemas.microsoft.com/office/powerpoint/2010/main" val="3198898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NZ" dirty="0">
                <a:solidFill>
                  <a:srgbClr val="3A428A"/>
                </a:solidFill>
              </a:rPr>
              <a:t>Te Pā Auroa comprises the following elements: </a:t>
            </a:r>
          </a:p>
          <a:p>
            <a:pPr marL="1165225" indent="-531813"/>
            <a:r>
              <a:rPr lang="en-NZ" dirty="0">
                <a:solidFill>
                  <a:srgbClr val="3A428A"/>
                </a:solidFill>
              </a:rPr>
              <a:t>Te Awa Tupua and its legal status; </a:t>
            </a:r>
          </a:p>
          <a:p>
            <a:pPr marL="1165225" indent="-531813"/>
            <a:r>
              <a:rPr lang="en-NZ" dirty="0">
                <a:solidFill>
                  <a:srgbClr val="3A428A"/>
                </a:solidFill>
              </a:rPr>
              <a:t>Tupua te Kawa (the Te Awa Tupua values); </a:t>
            </a:r>
          </a:p>
          <a:p>
            <a:pPr marL="1165225" indent="-531813"/>
            <a:r>
              <a:rPr lang="en-NZ" dirty="0">
                <a:solidFill>
                  <a:srgbClr val="3A428A"/>
                </a:solidFill>
              </a:rPr>
              <a:t>Te Pou Tupua (the human face of Te Awa Tupua); </a:t>
            </a:r>
          </a:p>
          <a:p>
            <a:pPr marL="1165225" indent="-531813"/>
            <a:r>
              <a:rPr lang="en-NZ" dirty="0">
                <a:solidFill>
                  <a:srgbClr val="3A428A"/>
                </a:solidFill>
              </a:rPr>
              <a:t>Te Heke Ngahuru ki Te Awa Tupua (the Te Awa Tupua strategy); </a:t>
            </a:r>
          </a:p>
          <a:p>
            <a:pPr marL="1165225" indent="-531813"/>
            <a:r>
              <a:rPr lang="en-NZ" dirty="0">
                <a:solidFill>
                  <a:srgbClr val="3A428A"/>
                </a:solidFill>
              </a:rPr>
              <a:t>Te Kōpuka nā Te Awa Tupua (the Te Awa Tupua strategy group); </a:t>
            </a:r>
          </a:p>
          <a:p>
            <a:pPr marL="1165225" indent="-531813"/>
            <a:r>
              <a:rPr lang="en-NZ" dirty="0">
                <a:solidFill>
                  <a:srgbClr val="3A428A"/>
                </a:solidFill>
              </a:rPr>
              <a:t>Kia Matara Rawa (the vesting of the Crown-owned parts of the bed of the Whanganui River in Te Awa Tupua); and </a:t>
            </a:r>
          </a:p>
          <a:p>
            <a:pPr marL="1165225" indent="-531813"/>
            <a:r>
              <a:rPr lang="en-NZ" dirty="0">
                <a:solidFill>
                  <a:srgbClr val="3A428A"/>
                </a:solidFill>
              </a:rPr>
              <a:t>Te Korotete o Te Awa Tupua (the Te Awa Tupua fund)</a:t>
            </a:r>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14</a:t>
            </a:fld>
            <a:endParaRPr lang="en-NZ" dirty="0"/>
          </a:p>
        </p:txBody>
      </p:sp>
    </p:spTree>
    <p:extLst>
      <p:ext uri="{BB962C8B-B14F-4D97-AF65-F5344CB8AC3E}">
        <p14:creationId xmlns:p14="http://schemas.microsoft.com/office/powerpoint/2010/main" val="16394060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16</a:t>
            </a:fld>
            <a:endParaRPr lang="en-NZ" dirty="0"/>
          </a:p>
        </p:txBody>
      </p:sp>
    </p:spTree>
    <p:extLst>
      <p:ext uri="{BB962C8B-B14F-4D97-AF65-F5344CB8AC3E}">
        <p14:creationId xmlns:p14="http://schemas.microsoft.com/office/powerpoint/2010/main" val="3033726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17</a:t>
            </a:fld>
            <a:endParaRPr lang="en-NZ" dirty="0"/>
          </a:p>
        </p:txBody>
      </p:sp>
    </p:spTree>
    <p:extLst>
      <p:ext uri="{BB962C8B-B14F-4D97-AF65-F5344CB8AC3E}">
        <p14:creationId xmlns:p14="http://schemas.microsoft.com/office/powerpoint/2010/main" val="1022548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18</a:t>
            </a:fld>
            <a:endParaRPr lang="en-NZ" dirty="0"/>
          </a:p>
        </p:txBody>
      </p:sp>
    </p:spTree>
    <p:extLst>
      <p:ext uri="{BB962C8B-B14F-4D97-AF65-F5344CB8AC3E}">
        <p14:creationId xmlns:p14="http://schemas.microsoft.com/office/powerpoint/2010/main" val="26690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2360ED-3447-460D-AE6D-196BE6289C94}" type="slidenum">
              <a:rPr lang="en-NZ" smtClean="0"/>
              <a:t>2</a:t>
            </a:fld>
            <a:endParaRPr lang="en-NZ" dirty="0"/>
          </a:p>
        </p:txBody>
      </p:sp>
    </p:spTree>
    <p:extLst>
      <p:ext uri="{BB962C8B-B14F-4D97-AF65-F5344CB8AC3E}">
        <p14:creationId xmlns:p14="http://schemas.microsoft.com/office/powerpoint/2010/main" val="1563848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3</a:t>
            </a:fld>
            <a:endParaRPr lang="en-NZ" dirty="0"/>
          </a:p>
        </p:txBody>
      </p:sp>
    </p:spTree>
    <p:extLst>
      <p:ext uri="{BB962C8B-B14F-4D97-AF65-F5344CB8AC3E}">
        <p14:creationId xmlns:p14="http://schemas.microsoft.com/office/powerpoint/2010/main" val="1993246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360ED-3447-460D-AE6D-196BE6289C9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373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2360ED-3447-460D-AE6D-196BE6289C94}" type="slidenum">
              <a:rPr kumimoji="0" lang="en-N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NZ"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19272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2360ED-3447-460D-AE6D-196BE6289C94}" type="slidenum">
              <a:rPr lang="en-NZ" smtClean="0"/>
              <a:t>6</a:t>
            </a:fld>
            <a:endParaRPr lang="en-NZ" dirty="0"/>
          </a:p>
        </p:txBody>
      </p:sp>
    </p:spTree>
    <p:extLst>
      <p:ext uri="{BB962C8B-B14F-4D97-AF65-F5344CB8AC3E}">
        <p14:creationId xmlns:p14="http://schemas.microsoft.com/office/powerpoint/2010/main" val="602006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7</a:t>
            </a:fld>
            <a:endParaRPr lang="en-NZ" dirty="0"/>
          </a:p>
        </p:txBody>
      </p:sp>
    </p:spTree>
    <p:extLst>
      <p:ext uri="{BB962C8B-B14F-4D97-AF65-F5344CB8AC3E}">
        <p14:creationId xmlns:p14="http://schemas.microsoft.com/office/powerpoint/2010/main" val="2332239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8</a:t>
            </a:fld>
            <a:endParaRPr lang="en-NZ" dirty="0"/>
          </a:p>
        </p:txBody>
      </p:sp>
    </p:spTree>
    <p:extLst>
      <p:ext uri="{BB962C8B-B14F-4D97-AF65-F5344CB8AC3E}">
        <p14:creationId xmlns:p14="http://schemas.microsoft.com/office/powerpoint/2010/main" val="1078154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D02360ED-3447-460D-AE6D-196BE6289C94}" type="slidenum">
              <a:rPr lang="en-NZ" smtClean="0"/>
              <a:t>9</a:t>
            </a:fld>
            <a:endParaRPr lang="en-NZ" dirty="0"/>
          </a:p>
        </p:txBody>
      </p:sp>
    </p:spTree>
    <p:extLst>
      <p:ext uri="{BB962C8B-B14F-4D97-AF65-F5344CB8AC3E}">
        <p14:creationId xmlns:p14="http://schemas.microsoft.com/office/powerpoint/2010/main" val="107780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White Pic Title">
    <p:spTree>
      <p:nvGrpSpPr>
        <p:cNvPr id="1" name=""/>
        <p:cNvGrpSpPr/>
        <p:nvPr/>
      </p:nvGrpSpPr>
      <p:grpSpPr>
        <a:xfrm>
          <a:off x="0" y="0"/>
          <a:ext cx="0" cy="0"/>
          <a:chOff x="0" y="0"/>
          <a:chExt cx="0" cy="0"/>
        </a:xfrm>
      </p:grpSpPr>
      <p:sp>
        <p:nvSpPr>
          <p:cNvPr id="2" name="Title 1"/>
          <p:cNvSpPr>
            <a:spLocks noGrp="1"/>
          </p:cNvSpPr>
          <p:nvPr>
            <p:ph type="title"/>
          </p:nvPr>
        </p:nvSpPr>
        <p:spPr>
          <a:xfrm>
            <a:off x="831850" y="520167"/>
            <a:ext cx="10515600" cy="101219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831850" y="1689610"/>
            <a:ext cx="10515600" cy="1187701"/>
          </a:xfrm>
        </p:spPr>
        <p:txBody>
          <a:bodyPr/>
          <a:lstStyle>
            <a:lvl1pPr marL="0" indent="0">
              <a:buNone/>
              <a:defRPr sz="2400">
                <a:solidFill>
                  <a:srgbClr val="6B96C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028081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ark Pic 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47160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716674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Dark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38777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Subtle Whit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06181"/>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24000" y="312655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273712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ubtle Whit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48191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Subtle White 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11900"/>
            <a:ext cx="2743200" cy="365125"/>
          </a:xfrm>
          <a:prstGeom prst="rect">
            <a:avLst/>
          </a:prstGeom>
        </p:spPr>
        <p:txBody>
          <a:bodyPr/>
          <a:lstStyle/>
          <a:p>
            <a:fld id="{1C6827AE-140F-864A-9651-C3262B12F0EF}" type="datetimeFigureOut">
              <a:rPr lang="en-US" smtClean="0"/>
              <a:t>2/26/20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44052A-48C9-4F49-8AE0-AB78092858FA}" type="slidenum">
              <a:rPr lang="en-US" smtClean="0"/>
              <a:t>‹#›</a:t>
            </a:fld>
            <a:endParaRPr lang="en-US" dirty="0"/>
          </a:p>
        </p:txBody>
      </p:sp>
    </p:spTree>
    <p:extLst>
      <p:ext uri="{BB962C8B-B14F-4D97-AF65-F5344CB8AC3E}">
        <p14:creationId xmlns:p14="http://schemas.microsoft.com/office/powerpoint/2010/main" val="799320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Subtle Whit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11900"/>
            <a:ext cx="2743200" cy="365125"/>
          </a:xfrm>
          <a:prstGeom prst="rect">
            <a:avLst/>
          </a:prstGeom>
        </p:spPr>
        <p:txBody>
          <a:bodyPr/>
          <a:lstStyle/>
          <a:p>
            <a:fld id="{1C6827AE-140F-864A-9651-C3262B12F0EF}" type="datetimeFigureOut">
              <a:rPr lang="en-US" smtClean="0"/>
              <a:t>2/26/20</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3344052A-48C9-4F49-8AE0-AB78092858FA}" type="slidenum">
              <a:rPr lang="en-US" smtClean="0"/>
              <a:t>‹#›</a:t>
            </a:fld>
            <a:endParaRPr lang="en-US" dirty="0"/>
          </a:p>
        </p:txBody>
      </p:sp>
    </p:spTree>
    <p:extLst>
      <p:ext uri="{BB962C8B-B14F-4D97-AF65-F5344CB8AC3E}">
        <p14:creationId xmlns:p14="http://schemas.microsoft.com/office/powerpoint/2010/main" val="1831706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cSld name="White Pic Title">
    <p:spTree>
      <p:nvGrpSpPr>
        <p:cNvPr id="1" name=""/>
        <p:cNvGrpSpPr/>
        <p:nvPr/>
      </p:nvGrpSpPr>
      <p:grpSpPr>
        <a:xfrm>
          <a:off x="0" y="0"/>
          <a:ext cx="0" cy="0"/>
          <a:chOff x="0" y="0"/>
          <a:chExt cx="0" cy="0"/>
        </a:xfrm>
      </p:grpSpPr>
      <p:sp>
        <p:nvSpPr>
          <p:cNvPr id="2" name="Title 1"/>
          <p:cNvSpPr>
            <a:spLocks noGrp="1"/>
          </p:cNvSpPr>
          <p:nvPr>
            <p:ph type="title"/>
          </p:nvPr>
        </p:nvSpPr>
        <p:spPr>
          <a:xfrm>
            <a:off x="831850" y="520167"/>
            <a:ext cx="10515600" cy="101219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831850" y="1689610"/>
            <a:ext cx="10515600" cy="1187701"/>
          </a:xfrm>
        </p:spPr>
        <p:txBody>
          <a:bodyPr/>
          <a:lstStyle>
            <a:lvl1pPr marL="0" indent="0">
              <a:buNone/>
              <a:defRPr sz="2400">
                <a:solidFill>
                  <a:srgbClr val="6B96C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2573445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Blu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91525"/>
          </a:xfrm>
        </p:spPr>
        <p:txBody>
          <a:bodyPr anchor="b">
            <a:normAutofit/>
          </a:bodyPr>
          <a:lstStyle>
            <a:lvl1pPr algn="ctr">
              <a:defRPr sz="4400"/>
            </a:lvl1pPr>
          </a:lstStyle>
          <a:p>
            <a:r>
              <a:rPr lang="en-US"/>
              <a:t>Click to edit Master title style</a:t>
            </a:r>
          </a:p>
        </p:txBody>
      </p:sp>
      <p:sp>
        <p:nvSpPr>
          <p:cNvPr id="3" name="Subtitle 2"/>
          <p:cNvSpPr>
            <a:spLocks noGrp="1"/>
          </p:cNvSpPr>
          <p:nvPr>
            <p:ph type="subTitle" idx="1"/>
          </p:nvPr>
        </p:nvSpPr>
        <p:spPr>
          <a:xfrm>
            <a:off x="1524000" y="318751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066727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lu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8521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Full Pic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38200" y="476187"/>
            <a:ext cx="10515600" cy="15233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524000" y="2212150"/>
            <a:ext cx="9144000" cy="120161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06845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Blue 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74467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lue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8117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White Footer Pic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9515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457200"/>
            <a:ext cx="6172200" cy="44444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754372"/>
            <a:ext cx="3932237" cy="31472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44501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White Footer 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450149"/>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24000" y="284613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761224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White Footer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8200" y="1825625"/>
            <a:ext cx="10515600" cy="38680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76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White Footer Doubl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3551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35510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789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White Footer Pic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95153"/>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1600" y="457200"/>
            <a:ext cx="6172200" cy="444440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1754372"/>
            <a:ext cx="3932237" cy="31472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1123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ark Pic Titl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890016"/>
            <a:ext cx="9144000" cy="1497584"/>
          </a:xfrm>
        </p:spPr>
        <p:txBody>
          <a:bodyPr anchor="b">
            <a:normAutofit/>
          </a:bodyPr>
          <a:lstStyle>
            <a:lvl1pPr algn="ctr">
              <a:defRPr sz="4800"/>
            </a:lvl1pPr>
          </a:lstStyle>
          <a:p>
            <a:r>
              <a:rPr lang="en-US"/>
              <a:t>Click to edit Master title style</a:t>
            </a:r>
          </a:p>
        </p:txBody>
      </p:sp>
      <p:sp>
        <p:nvSpPr>
          <p:cNvPr id="3" name="Subtitle 2"/>
          <p:cNvSpPr>
            <a:spLocks noGrp="1"/>
          </p:cNvSpPr>
          <p:nvPr>
            <p:ph type="subTitle" idx="1"/>
          </p:nvPr>
        </p:nvSpPr>
        <p:spPr>
          <a:xfrm>
            <a:off x="1524000" y="266325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034804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Dark Pic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41360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3.jpg"/><Relationship Id="rId5" Type="http://schemas.openxmlformats.org/officeDocument/2006/relationships/theme" Target="../theme/theme3.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0.xml"/><Relationship Id="rId7" Type="http://schemas.openxmlformats.org/officeDocument/2006/relationships/image" Target="../media/image4.jp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4.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image" Target="../media/image5.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5.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theme" Target="../theme/theme6.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2067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572642"/>
      </p:ext>
    </p:extLst>
  </p:cSld>
  <p:clrMap bg1="lt1" tx1="dk1" bg2="lt2" tx2="dk2" accent1="accent1" accent2="accent2" accent3="accent3" accent4="accent4" accent5="accent5" accent6="accent6" hlink="hlink" folHlink="folHlink"/>
  <p:sldLayoutIdLst>
    <p:sldLayoutId id="2147483745" r:id="rId1"/>
  </p:sldLayoutIdLst>
  <p:txStyles>
    <p:titleStyle>
      <a:lvl1pPr algn="l" defTabSz="914400" rtl="0" eaLnBrk="1" latinLnBrk="0" hangingPunct="1">
        <a:lnSpc>
          <a:spcPct val="90000"/>
        </a:lnSpc>
        <a:spcBef>
          <a:spcPct val="0"/>
        </a:spcBef>
        <a:buNone/>
        <a:defRPr sz="3600" b="1" i="0" kern="1200">
          <a:solidFill>
            <a:srgbClr val="3A4289"/>
          </a:solidFill>
          <a:latin typeface="Museo 700" charset="0"/>
          <a:ea typeface="Museo 700" charset="0"/>
          <a:cs typeface="Museo 700"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3A4289"/>
          </a:solidFill>
          <a:latin typeface="Museo 500" charset="0"/>
          <a:ea typeface="Museo 500" charset="0"/>
          <a:cs typeface="Museo 500" charset="0"/>
        </a:defRPr>
      </a:lvl1pPr>
      <a:lvl2pPr marL="685800" indent="-228600" algn="l" defTabSz="914400" rtl="0" eaLnBrk="1" latinLnBrk="0" hangingPunct="1">
        <a:lnSpc>
          <a:spcPct val="90000"/>
        </a:lnSpc>
        <a:spcBef>
          <a:spcPts val="500"/>
        </a:spcBef>
        <a:buFont typeface="Arial"/>
        <a:buChar char="•"/>
        <a:defRPr sz="2400" b="0" i="0" kern="1200">
          <a:solidFill>
            <a:srgbClr val="3A4289"/>
          </a:solidFill>
          <a:latin typeface="Museo 500" charset="0"/>
          <a:ea typeface="Museo 500" charset="0"/>
          <a:cs typeface="Museo 500" charset="0"/>
        </a:defRPr>
      </a:lvl2pPr>
      <a:lvl3pPr marL="1143000" indent="-228600" algn="l" defTabSz="914400" rtl="0" eaLnBrk="1" latinLnBrk="0" hangingPunct="1">
        <a:lnSpc>
          <a:spcPct val="90000"/>
        </a:lnSpc>
        <a:spcBef>
          <a:spcPts val="500"/>
        </a:spcBef>
        <a:buFont typeface="Arial"/>
        <a:buChar char="•"/>
        <a:defRPr sz="2000" b="0" i="0" kern="1200">
          <a:solidFill>
            <a:srgbClr val="3A4289"/>
          </a:solidFill>
          <a:latin typeface="Museo 500" charset="0"/>
          <a:ea typeface="Museo 500" charset="0"/>
          <a:cs typeface="Museo 500" charset="0"/>
        </a:defRPr>
      </a:lvl3pPr>
      <a:lvl4pPr marL="1600200" indent="-228600" algn="l" defTabSz="914400" rtl="0" eaLnBrk="1" latinLnBrk="0" hangingPunct="1">
        <a:lnSpc>
          <a:spcPct val="90000"/>
        </a:lnSpc>
        <a:spcBef>
          <a:spcPts val="500"/>
        </a:spcBef>
        <a:buFont typeface="Arial"/>
        <a:buChar char="•"/>
        <a:defRPr sz="1800" b="0" i="0" kern="1200">
          <a:solidFill>
            <a:srgbClr val="3A4289"/>
          </a:solidFill>
          <a:latin typeface="Museo 500" charset="0"/>
          <a:ea typeface="Museo 500" charset="0"/>
          <a:cs typeface="Museo 500" charset="0"/>
        </a:defRPr>
      </a:lvl4pPr>
      <a:lvl5pPr marL="2057400" indent="-228600" algn="l" defTabSz="914400" rtl="0" eaLnBrk="1" latinLnBrk="0" hangingPunct="1">
        <a:lnSpc>
          <a:spcPct val="90000"/>
        </a:lnSpc>
        <a:spcBef>
          <a:spcPts val="500"/>
        </a:spcBef>
        <a:buFont typeface="Arial"/>
        <a:buChar char="•"/>
        <a:defRPr sz="1800" b="0" i="0" kern="1200">
          <a:solidFill>
            <a:srgbClr val="3A4289"/>
          </a:solidFill>
          <a:latin typeface="Museo 500" charset="0"/>
          <a:ea typeface="Museo 500" charset="0"/>
          <a:cs typeface="Museo 5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49362224"/>
      </p:ext>
    </p:extLst>
  </p:cSld>
  <p:clrMap bg1="lt1" tx1="dk1" bg2="lt2" tx2="dk2" accent1="accent1" accent2="accent2" accent3="accent3" accent4="accent4" accent5="accent5" accent6="accent6" hlink="hlink" folHlink="folHlink"/>
  <p:sldLayoutIdLst>
    <p:sldLayoutId id="2147483750" r:id="rId1"/>
    <p:sldLayoutId id="2147483781" r:id="rId2"/>
  </p:sldLayoutIdLst>
  <p:txStyles>
    <p:titleStyle>
      <a:lvl1pPr algn="l" defTabSz="914400" rtl="0" eaLnBrk="1" latinLnBrk="0" hangingPunct="1">
        <a:lnSpc>
          <a:spcPct val="90000"/>
        </a:lnSpc>
        <a:spcBef>
          <a:spcPct val="0"/>
        </a:spcBef>
        <a:buNone/>
        <a:defRPr sz="3600" b="1" i="0" kern="1200">
          <a:solidFill>
            <a:srgbClr val="3A4289"/>
          </a:solidFill>
          <a:latin typeface="Museo 700" charset="0"/>
          <a:ea typeface="Museo 700" charset="0"/>
          <a:cs typeface="Museo 700"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3A4289"/>
          </a:solidFill>
          <a:latin typeface="Museo 500" charset="0"/>
          <a:ea typeface="Museo 500" charset="0"/>
          <a:cs typeface="Museo 500" charset="0"/>
        </a:defRPr>
      </a:lvl1pPr>
      <a:lvl2pPr marL="685800" indent="-228600" algn="l" defTabSz="914400" rtl="0" eaLnBrk="1" latinLnBrk="0" hangingPunct="1">
        <a:lnSpc>
          <a:spcPct val="90000"/>
        </a:lnSpc>
        <a:spcBef>
          <a:spcPts val="500"/>
        </a:spcBef>
        <a:buFont typeface="Arial"/>
        <a:buChar char="•"/>
        <a:defRPr sz="2400" b="0" i="0" kern="1200">
          <a:solidFill>
            <a:srgbClr val="3A4289"/>
          </a:solidFill>
          <a:latin typeface="Museo 500" charset="0"/>
          <a:ea typeface="Museo 500" charset="0"/>
          <a:cs typeface="Museo 500" charset="0"/>
        </a:defRPr>
      </a:lvl2pPr>
      <a:lvl3pPr marL="1143000" indent="-228600" algn="l" defTabSz="914400" rtl="0" eaLnBrk="1" latinLnBrk="0" hangingPunct="1">
        <a:lnSpc>
          <a:spcPct val="90000"/>
        </a:lnSpc>
        <a:spcBef>
          <a:spcPts val="500"/>
        </a:spcBef>
        <a:buFont typeface="Arial"/>
        <a:buChar char="•"/>
        <a:defRPr sz="2000" b="0" i="0" kern="1200">
          <a:solidFill>
            <a:srgbClr val="3A4289"/>
          </a:solidFill>
          <a:latin typeface="Museo 500" charset="0"/>
          <a:ea typeface="Museo 500" charset="0"/>
          <a:cs typeface="Museo 500" charset="0"/>
        </a:defRPr>
      </a:lvl3pPr>
      <a:lvl4pPr marL="1600200" indent="-228600" algn="l" defTabSz="914400" rtl="0" eaLnBrk="1" latinLnBrk="0" hangingPunct="1">
        <a:lnSpc>
          <a:spcPct val="90000"/>
        </a:lnSpc>
        <a:spcBef>
          <a:spcPts val="500"/>
        </a:spcBef>
        <a:buFont typeface="Arial"/>
        <a:buChar char="•"/>
        <a:defRPr sz="1800" b="0" i="0" kern="1200">
          <a:solidFill>
            <a:srgbClr val="3A4289"/>
          </a:solidFill>
          <a:latin typeface="Museo 500" charset="0"/>
          <a:ea typeface="Museo 500" charset="0"/>
          <a:cs typeface="Museo 500" charset="0"/>
        </a:defRPr>
      </a:lvl4pPr>
      <a:lvl5pPr marL="2057400" indent="-228600" algn="l" defTabSz="914400" rtl="0" eaLnBrk="1" latinLnBrk="0" hangingPunct="1">
        <a:lnSpc>
          <a:spcPct val="90000"/>
        </a:lnSpc>
        <a:spcBef>
          <a:spcPts val="500"/>
        </a:spcBef>
        <a:buFont typeface="Arial"/>
        <a:buChar char="•"/>
        <a:defRPr sz="1800" b="0" i="0" kern="1200">
          <a:solidFill>
            <a:srgbClr val="3A4289"/>
          </a:solidFill>
          <a:latin typeface="Museo 500" charset="0"/>
          <a:ea typeface="Museo 500" charset="0"/>
          <a:cs typeface="Museo 5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348038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4" r:id="rId3"/>
    <p:sldLayoutId id="2147483739" r:id="rId4"/>
  </p:sldLayoutIdLst>
  <p:txStyles>
    <p:titleStyle>
      <a:lvl1pPr algn="l" defTabSz="914400" rtl="0" eaLnBrk="1" latinLnBrk="0" hangingPunct="1">
        <a:lnSpc>
          <a:spcPct val="90000"/>
        </a:lnSpc>
        <a:spcBef>
          <a:spcPct val="0"/>
        </a:spcBef>
        <a:buNone/>
        <a:defRPr sz="3600" b="1" i="0" kern="1200">
          <a:solidFill>
            <a:srgbClr val="3A4289"/>
          </a:solidFill>
          <a:latin typeface="Museo 700" charset="0"/>
          <a:ea typeface="Museo 700" charset="0"/>
          <a:cs typeface="Museo 700"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rgbClr val="3A4289"/>
          </a:solidFill>
          <a:latin typeface="Museo 500" charset="0"/>
          <a:ea typeface="Museo 500" charset="0"/>
          <a:cs typeface="Museo 500" charset="0"/>
        </a:defRPr>
      </a:lvl1pPr>
      <a:lvl2pPr marL="685800" indent="-228600" algn="l" defTabSz="914400" rtl="0" eaLnBrk="1" latinLnBrk="0" hangingPunct="1">
        <a:lnSpc>
          <a:spcPct val="90000"/>
        </a:lnSpc>
        <a:spcBef>
          <a:spcPts val="500"/>
        </a:spcBef>
        <a:buFont typeface="Arial"/>
        <a:buChar char="•"/>
        <a:defRPr sz="2400" b="0" i="0" kern="1200">
          <a:solidFill>
            <a:srgbClr val="3A4289"/>
          </a:solidFill>
          <a:latin typeface="Museo 500" charset="0"/>
          <a:ea typeface="Museo 500" charset="0"/>
          <a:cs typeface="Museo 500" charset="0"/>
        </a:defRPr>
      </a:lvl2pPr>
      <a:lvl3pPr marL="1143000" indent="-228600" algn="l" defTabSz="914400" rtl="0" eaLnBrk="1" latinLnBrk="0" hangingPunct="1">
        <a:lnSpc>
          <a:spcPct val="90000"/>
        </a:lnSpc>
        <a:spcBef>
          <a:spcPts val="500"/>
        </a:spcBef>
        <a:buFont typeface="Arial"/>
        <a:buChar char="•"/>
        <a:defRPr sz="2000" b="0" i="0" kern="1200">
          <a:solidFill>
            <a:srgbClr val="3A4289"/>
          </a:solidFill>
          <a:latin typeface="Museo 500" charset="0"/>
          <a:ea typeface="Museo 500" charset="0"/>
          <a:cs typeface="Museo 500" charset="0"/>
        </a:defRPr>
      </a:lvl3pPr>
      <a:lvl4pPr marL="1600200" indent="-228600" algn="l" defTabSz="914400" rtl="0" eaLnBrk="1" latinLnBrk="0" hangingPunct="1">
        <a:lnSpc>
          <a:spcPct val="90000"/>
        </a:lnSpc>
        <a:spcBef>
          <a:spcPts val="500"/>
        </a:spcBef>
        <a:buFont typeface="Arial"/>
        <a:buChar char="•"/>
        <a:defRPr sz="1800" b="0" i="0" kern="1200">
          <a:solidFill>
            <a:srgbClr val="3A4289"/>
          </a:solidFill>
          <a:latin typeface="Museo 500" charset="0"/>
          <a:ea typeface="Museo 500" charset="0"/>
          <a:cs typeface="Museo 500" charset="0"/>
        </a:defRPr>
      </a:lvl4pPr>
      <a:lvl5pPr marL="2057400" indent="-228600" algn="l" defTabSz="914400" rtl="0" eaLnBrk="1" latinLnBrk="0" hangingPunct="1">
        <a:lnSpc>
          <a:spcPct val="90000"/>
        </a:lnSpc>
        <a:spcBef>
          <a:spcPts val="500"/>
        </a:spcBef>
        <a:buFont typeface="Arial"/>
        <a:buChar char="•"/>
        <a:defRPr sz="1800" b="0" i="0" kern="1200">
          <a:solidFill>
            <a:srgbClr val="3A4289"/>
          </a:solidFill>
          <a:latin typeface="Museo 500" charset="0"/>
          <a:ea typeface="Museo 500" charset="0"/>
          <a:cs typeface="Museo 5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781437"/>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5" r:id="rId3"/>
    <p:sldLayoutId id="2147483759" r:id="rId4"/>
    <p:sldLayoutId id="2147483760" r:id="rId5"/>
  </p:sldLayoutIdLst>
  <p:txStyles>
    <p:titleStyle>
      <a:lvl1pPr algn="l" defTabSz="914400" rtl="0" eaLnBrk="1" latinLnBrk="0" hangingPunct="1">
        <a:lnSpc>
          <a:spcPct val="90000"/>
        </a:lnSpc>
        <a:spcBef>
          <a:spcPct val="0"/>
        </a:spcBef>
        <a:buNone/>
        <a:defRPr sz="3600" b="1" i="0" kern="1200">
          <a:solidFill>
            <a:schemeClr val="bg1"/>
          </a:solidFill>
          <a:latin typeface="Museo 700" charset="0"/>
          <a:ea typeface="Museo 700" charset="0"/>
          <a:cs typeface="Museo 700"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Museo 500" charset="0"/>
          <a:ea typeface="Museo 500" charset="0"/>
          <a:cs typeface="Museo 500"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Museo 500" charset="0"/>
          <a:ea typeface="Museo 500" charset="0"/>
          <a:cs typeface="Museo 500"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Museo 500" charset="0"/>
          <a:ea typeface="Museo 500" charset="0"/>
          <a:cs typeface="Museo 500"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Museo 500" charset="0"/>
          <a:ea typeface="Museo 500" charset="0"/>
          <a:cs typeface="Museo 500"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Museo 500" charset="0"/>
          <a:ea typeface="Museo 500" charset="0"/>
          <a:cs typeface="Museo 5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420411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5" r:id="rId3"/>
    <p:sldLayoutId id="2147483770" r:id="rId4"/>
    <p:sldLayoutId id="2147483783" r:id="rId5"/>
  </p:sldLayoutIdLst>
  <p:txStyles>
    <p:titleStyle>
      <a:lvl1pPr algn="l" defTabSz="914400" rtl="0" eaLnBrk="1" latinLnBrk="0" hangingPunct="1">
        <a:lnSpc>
          <a:spcPct val="90000"/>
        </a:lnSpc>
        <a:spcBef>
          <a:spcPct val="0"/>
        </a:spcBef>
        <a:buNone/>
        <a:defRPr sz="3600" b="1" i="0" kern="1200">
          <a:solidFill>
            <a:srgbClr val="3A4289"/>
          </a:solidFill>
          <a:latin typeface="Museo 700" charset="0"/>
          <a:ea typeface="Museo 700" charset="0"/>
          <a:cs typeface="Museo 700"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3A4289"/>
          </a:solidFill>
          <a:latin typeface="Museo 500" charset="0"/>
          <a:ea typeface="Museo 500" charset="0"/>
          <a:cs typeface="Museo 500" charset="0"/>
        </a:defRPr>
      </a:lvl1pPr>
      <a:lvl2pPr marL="685800" indent="-228600" algn="l" defTabSz="914400" rtl="0" eaLnBrk="1" latinLnBrk="0" hangingPunct="1">
        <a:lnSpc>
          <a:spcPct val="90000"/>
        </a:lnSpc>
        <a:spcBef>
          <a:spcPts val="500"/>
        </a:spcBef>
        <a:buFont typeface="Arial"/>
        <a:buChar char="•"/>
        <a:defRPr sz="2400" kern="1200">
          <a:solidFill>
            <a:srgbClr val="3A4289"/>
          </a:solidFill>
          <a:latin typeface="Museo 500" charset="0"/>
          <a:ea typeface="Museo 500" charset="0"/>
          <a:cs typeface="Museo 500" charset="0"/>
        </a:defRPr>
      </a:lvl2pPr>
      <a:lvl3pPr marL="1143000" indent="-228600" algn="l" defTabSz="914400" rtl="0" eaLnBrk="1" latinLnBrk="0" hangingPunct="1">
        <a:lnSpc>
          <a:spcPct val="90000"/>
        </a:lnSpc>
        <a:spcBef>
          <a:spcPts val="500"/>
        </a:spcBef>
        <a:buFont typeface="Arial"/>
        <a:buChar char="•"/>
        <a:defRPr sz="2000" kern="1200">
          <a:solidFill>
            <a:srgbClr val="3A4289"/>
          </a:solidFill>
          <a:latin typeface="Museo 500" charset="0"/>
          <a:ea typeface="Museo 500" charset="0"/>
          <a:cs typeface="Museo 500" charset="0"/>
        </a:defRPr>
      </a:lvl3pPr>
      <a:lvl4pPr marL="1600200" indent="-228600" algn="l" defTabSz="914400" rtl="0" eaLnBrk="1" latinLnBrk="0" hangingPunct="1">
        <a:lnSpc>
          <a:spcPct val="90000"/>
        </a:lnSpc>
        <a:spcBef>
          <a:spcPts val="500"/>
        </a:spcBef>
        <a:buFont typeface="Arial"/>
        <a:buChar char="•"/>
        <a:defRPr sz="1800" kern="1200">
          <a:solidFill>
            <a:srgbClr val="3A4289"/>
          </a:solidFill>
          <a:latin typeface="Museo 500" charset="0"/>
          <a:ea typeface="Museo 500" charset="0"/>
          <a:cs typeface="Museo 500" charset="0"/>
        </a:defRPr>
      </a:lvl4pPr>
      <a:lvl5pPr marL="2057400" indent="-228600" algn="l" defTabSz="914400" rtl="0" eaLnBrk="1" latinLnBrk="0" hangingPunct="1">
        <a:lnSpc>
          <a:spcPct val="90000"/>
        </a:lnSpc>
        <a:spcBef>
          <a:spcPts val="500"/>
        </a:spcBef>
        <a:buFont typeface="Arial"/>
        <a:buChar char="•"/>
        <a:defRPr sz="1800" kern="1200">
          <a:solidFill>
            <a:srgbClr val="3A4289"/>
          </a:solidFill>
          <a:latin typeface="Museo 500" charset="0"/>
          <a:ea typeface="Museo 500" charset="0"/>
          <a:cs typeface="Museo 5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5664033"/>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5" r:id="rId3"/>
    <p:sldLayoutId id="2147483780" r:id="rId4"/>
  </p:sldLayoutIdLst>
  <p:txStyles>
    <p:titleStyle>
      <a:lvl1pPr algn="l" defTabSz="914400" rtl="0" eaLnBrk="1" latinLnBrk="0" hangingPunct="1">
        <a:lnSpc>
          <a:spcPct val="90000"/>
        </a:lnSpc>
        <a:spcBef>
          <a:spcPct val="0"/>
        </a:spcBef>
        <a:buNone/>
        <a:defRPr sz="3600" b="1" i="0" kern="1200">
          <a:solidFill>
            <a:schemeClr val="bg1"/>
          </a:solidFill>
          <a:latin typeface="Museo 700" charset="0"/>
          <a:ea typeface="Museo 700" charset="0"/>
          <a:cs typeface="Museo 700"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bg1"/>
          </a:solidFill>
          <a:latin typeface="Museo 500" charset="0"/>
          <a:ea typeface="Museo 500" charset="0"/>
          <a:cs typeface="Museo 500" charset="0"/>
        </a:defRPr>
      </a:lvl1pPr>
      <a:lvl2pPr marL="685800" indent="-228600" algn="l" defTabSz="914400" rtl="0" eaLnBrk="1" latinLnBrk="0" hangingPunct="1">
        <a:lnSpc>
          <a:spcPct val="90000"/>
        </a:lnSpc>
        <a:spcBef>
          <a:spcPts val="500"/>
        </a:spcBef>
        <a:buFont typeface="Arial"/>
        <a:buChar char="•"/>
        <a:defRPr sz="2400" b="0" i="0" kern="1200">
          <a:solidFill>
            <a:schemeClr val="bg1"/>
          </a:solidFill>
          <a:latin typeface="Museo 500" charset="0"/>
          <a:ea typeface="Museo 500" charset="0"/>
          <a:cs typeface="Museo 500" charset="0"/>
        </a:defRPr>
      </a:lvl2pPr>
      <a:lvl3pPr marL="1143000" indent="-228600" algn="l" defTabSz="914400" rtl="0" eaLnBrk="1" latinLnBrk="0" hangingPunct="1">
        <a:lnSpc>
          <a:spcPct val="90000"/>
        </a:lnSpc>
        <a:spcBef>
          <a:spcPts val="500"/>
        </a:spcBef>
        <a:buFont typeface="Arial"/>
        <a:buChar char="•"/>
        <a:defRPr sz="2000" b="0" i="0" kern="1200">
          <a:solidFill>
            <a:schemeClr val="bg1"/>
          </a:solidFill>
          <a:latin typeface="Museo 500" charset="0"/>
          <a:ea typeface="Museo 500" charset="0"/>
          <a:cs typeface="Museo 500" charset="0"/>
        </a:defRPr>
      </a:lvl3pPr>
      <a:lvl4pPr marL="1600200" indent="-228600" algn="l" defTabSz="914400" rtl="0" eaLnBrk="1" latinLnBrk="0" hangingPunct="1">
        <a:lnSpc>
          <a:spcPct val="90000"/>
        </a:lnSpc>
        <a:spcBef>
          <a:spcPts val="500"/>
        </a:spcBef>
        <a:buFont typeface="Arial"/>
        <a:buChar char="•"/>
        <a:defRPr sz="1800" b="0" i="0" kern="1200">
          <a:solidFill>
            <a:schemeClr val="bg1"/>
          </a:solidFill>
          <a:latin typeface="Museo 500" charset="0"/>
          <a:ea typeface="Museo 500" charset="0"/>
          <a:cs typeface="Museo 500" charset="0"/>
        </a:defRPr>
      </a:lvl4pPr>
      <a:lvl5pPr marL="2057400" indent="-228600" algn="l" defTabSz="914400" rtl="0" eaLnBrk="1" latinLnBrk="0" hangingPunct="1">
        <a:lnSpc>
          <a:spcPct val="90000"/>
        </a:lnSpc>
        <a:spcBef>
          <a:spcPts val="500"/>
        </a:spcBef>
        <a:buFont typeface="Arial"/>
        <a:buChar char="•"/>
        <a:defRPr sz="1800" b="0" i="0" kern="1200">
          <a:solidFill>
            <a:schemeClr val="bg1"/>
          </a:solidFill>
          <a:latin typeface="Museo 500" charset="0"/>
          <a:ea typeface="Museo 500" charset="0"/>
          <a:cs typeface="Museo 500"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F7AE9-0F6A-4601-BE71-3B22A21BBD1B}"/>
              </a:ext>
            </a:extLst>
          </p:cNvPr>
          <p:cNvSpPr>
            <a:spLocks noGrp="1"/>
          </p:cNvSpPr>
          <p:nvPr>
            <p:ph type="title"/>
          </p:nvPr>
        </p:nvSpPr>
        <p:spPr>
          <a:xfrm>
            <a:off x="838200" y="1051991"/>
            <a:ext cx="10515600" cy="1012197"/>
          </a:xfrm>
        </p:spPr>
        <p:txBody>
          <a:bodyPr>
            <a:normAutofit/>
          </a:bodyPr>
          <a:lstStyle/>
          <a:p>
            <a:r>
              <a:rPr lang="en-NZ" sz="4800" dirty="0"/>
              <a:t>Te Awa Tupua</a:t>
            </a:r>
          </a:p>
        </p:txBody>
      </p:sp>
    </p:spTree>
    <p:extLst>
      <p:ext uri="{BB962C8B-B14F-4D97-AF65-F5344CB8AC3E}">
        <p14:creationId xmlns:p14="http://schemas.microsoft.com/office/powerpoint/2010/main" val="1264954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2C78-18E6-444F-9743-A14E344C80FD}"/>
              </a:ext>
            </a:extLst>
          </p:cNvPr>
          <p:cNvSpPr>
            <a:spLocks noGrp="1"/>
          </p:cNvSpPr>
          <p:nvPr>
            <p:ph type="title"/>
          </p:nvPr>
        </p:nvSpPr>
        <p:spPr>
          <a:xfrm>
            <a:off x="838200" y="963507"/>
            <a:ext cx="3774440" cy="4930986"/>
          </a:xfrm>
        </p:spPr>
        <p:txBody>
          <a:bodyPr>
            <a:normAutofit/>
          </a:bodyPr>
          <a:lstStyle/>
          <a:p>
            <a:pPr algn="ctr">
              <a:lnSpc>
                <a:spcPct val="120000"/>
              </a:lnSpc>
              <a:defRPr/>
            </a:pPr>
            <a:r>
              <a:rPr lang="en-NZ" altLang="en-US" sz="2800" dirty="0">
                <a:solidFill>
                  <a:srgbClr val="3A428A"/>
                </a:solidFill>
              </a:rPr>
              <a:t>KO TE KAWA TUAWHĀ: </a:t>
            </a:r>
            <a:br>
              <a:rPr lang="en-NZ" altLang="en-US" sz="2800" dirty="0">
                <a:solidFill>
                  <a:srgbClr val="3A428A"/>
                </a:solidFill>
              </a:rPr>
            </a:br>
            <a:br>
              <a:rPr lang="en-NZ" altLang="en-US" sz="2800" dirty="0">
                <a:solidFill>
                  <a:srgbClr val="3A428A"/>
                </a:solidFill>
              </a:rPr>
            </a:br>
            <a:r>
              <a:rPr lang="en-NZ" altLang="en-US" sz="2800" i="1" dirty="0">
                <a:solidFill>
                  <a:srgbClr val="3A428A"/>
                </a:solidFill>
              </a:rPr>
              <a:t>Ngā manga iti, ngā manga nui e honohono kau ana, </a:t>
            </a:r>
            <a:br>
              <a:rPr lang="en-NZ" altLang="en-US" sz="2800" i="1" dirty="0">
                <a:solidFill>
                  <a:srgbClr val="3A428A"/>
                </a:solidFill>
              </a:rPr>
            </a:br>
            <a:r>
              <a:rPr lang="en-NZ" altLang="en-US" sz="2800" i="1" dirty="0">
                <a:solidFill>
                  <a:srgbClr val="3A428A"/>
                </a:solidFill>
              </a:rPr>
              <a:t>ka tupu hei Awa Tupua </a:t>
            </a:r>
          </a:p>
        </p:txBody>
      </p:sp>
      <p:sp>
        <p:nvSpPr>
          <p:cNvPr id="3" name="Content Placeholder 2">
            <a:extLst>
              <a:ext uri="{FF2B5EF4-FFF2-40B4-BE49-F238E27FC236}">
                <a16:creationId xmlns:a16="http://schemas.microsoft.com/office/drawing/2014/main" id="{38F15EA9-FC91-4781-989B-1401B9DE9630}"/>
              </a:ext>
            </a:extLst>
          </p:cNvPr>
          <p:cNvSpPr>
            <a:spLocks noGrp="1"/>
          </p:cNvSpPr>
          <p:nvPr>
            <p:ph sz="half" idx="1"/>
          </p:nvPr>
        </p:nvSpPr>
        <p:spPr>
          <a:xfrm>
            <a:off x="5102860" y="1238250"/>
            <a:ext cx="6250940" cy="3257550"/>
          </a:xfrm>
        </p:spPr>
        <p:txBody>
          <a:bodyPr anchor="b">
            <a:normAutofit fontScale="92500"/>
          </a:bodyPr>
          <a:lstStyle/>
          <a:p>
            <a:pPr algn="ctr">
              <a:lnSpc>
                <a:spcPct val="120000"/>
              </a:lnSpc>
              <a:spcBef>
                <a:spcPct val="0"/>
              </a:spcBef>
              <a:buNone/>
              <a:defRPr/>
            </a:pPr>
            <a:r>
              <a:rPr lang="en-NZ" altLang="en-US" i="1" dirty="0"/>
              <a:t>The small and large streams that flow into one another and form one River</a:t>
            </a:r>
            <a:endParaRPr lang="en-NZ" altLang="en-US" dirty="0"/>
          </a:p>
          <a:p>
            <a:pPr algn="ctr">
              <a:spcBef>
                <a:spcPct val="0"/>
              </a:spcBef>
              <a:buNone/>
              <a:defRPr/>
            </a:pPr>
            <a:endParaRPr lang="en-NZ" altLang="en-US" dirty="0"/>
          </a:p>
          <a:p>
            <a:pPr>
              <a:lnSpc>
                <a:spcPct val="120000"/>
              </a:lnSpc>
              <a:spcBef>
                <a:spcPct val="0"/>
              </a:spcBef>
              <a:buNone/>
              <a:defRPr/>
            </a:pPr>
            <a:r>
              <a:rPr lang="en-NZ" altLang="en-US" sz="2200" dirty="0"/>
              <a:t>	Te Awa Tupua is a singular entity comprised of many elements and communities, working collaboratively for the common purpose of the health and wellbeing of Te Awa Tupua</a:t>
            </a:r>
            <a:r>
              <a:rPr lang="en-NZ" altLang="en-US" sz="2200" dirty="0">
                <a:solidFill>
                  <a:srgbClr val="3A428A"/>
                </a:solidFill>
              </a:rPr>
              <a:t>. </a:t>
            </a:r>
          </a:p>
        </p:txBody>
      </p:sp>
    </p:spTree>
    <p:extLst>
      <p:ext uri="{BB962C8B-B14F-4D97-AF65-F5344CB8AC3E}">
        <p14:creationId xmlns:p14="http://schemas.microsoft.com/office/powerpoint/2010/main" val="2666914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7927-ADA0-4B8C-8378-6B8695826B25}"/>
              </a:ext>
            </a:extLst>
          </p:cNvPr>
          <p:cNvSpPr>
            <a:spLocks noGrp="1"/>
          </p:cNvSpPr>
          <p:nvPr>
            <p:ph type="title"/>
          </p:nvPr>
        </p:nvSpPr>
        <p:spPr>
          <a:xfrm>
            <a:off x="838200" y="288949"/>
            <a:ext cx="11315700" cy="1325563"/>
          </a:xfrm>
        </p:spPr>
        <p:txBody>
          <a:bodyPr/>
          <a:lstStyle/>
          <a:p>
            <a:r>
              <a:rPr lang="en-NZ" dirty="0">
                <a:solidFill>
                  <a:schemeClr val="accent1">
                    <a:lumMod val="50000"/>
                  </a:schemeClr>
                </a:solidFill>
              </a:rPr>
              <a:t>Te Awa </a:t>
            </a:r>
            <a:r>
              <a:rPr lang="en-NZ" dirty="0" err="1">
                <a:solidFill>
                  <a:schemeClr val="accent1">
                    <a:lumMod val="50000"/>
                  </a:schemeClr>
                </a:solidFill>
              </a:rPr>
              <a:t>Tupua</a:t>
            </a:r>
            <a:r>
              <a:rPr lang="en-NZ" dirty="0">
                <a:solidFill>
                  <a:schemeClr val="accent1">
                    <a:lumMod val="50000"/>
                  </a:schemeClr>
                </a:solidFill>
              </a:rPr>
              <a:t> (Whanganui Claims Settlement) Act 2017</a:t>
            </a:r>
            <a:endParaRPr lang="en-NZ" dirty="0"/>
          </a:p>
        </p:txBody>
      </p:sp>
      <p:sp>
        <p:nvSpPr>
          <p:cNvPr id="3" name="Content Placeholder 2">
            <a:extLst>
              <a:ext uri="{FF2B5EF4-FFF2-40B4-BE49-F238E27FC236}">
                <a16:creationId xmlns:a16="http://schemas.microsoft.com/office/drawing/2014/main" id="{DD5244FF-F059-46F5-B817-E9C95927AB74}"/>
              </a:ext>
            </a:extLst>
          </p:cNvPr>
          <p:cNvSpPr>
            <a:spLocks noGrp="1"/>
          </p:cNvSpPr>
          <p:nvPr>
            <p:ph idx="1"/>
          </p:nvPr>
        </p:nvSpPr>
        <p:spPr>
          <a:xfrm>
            <a:off x="838200" y="785873"/>
            <a:ext cx="10515600" cy="597876"/>
          </a:xfrm>
        </p:spPr>
        <p:txBody>
          <a:bodyPr>
            <a:normAutofit/>
          </a:bodyPr>
          <a:lstStyle/>
          <a:p>
            <a:pPr marL="0" indent="0">
              <a:lnSpc>
                <a:spcPct val="120000"/>
              </a:lnSpc>
              <a:spcBef>
                <a:spcPct val="0"/>
              </a:spcBef>
              <a:buNone/>
              <a:defRPr/>
            </a:pPr>
            <a:endParaRPr lang="mi-NZ" altLang="en-US" sz="2400" b="1" dirty="0">
              <a:solidFill>
                <a:schemeClr val="accent6">
                  <a:lumMod val="75000"/>
                </a:schemeClr>
              </a:solidFill>
            </a:endParaRPr>
          </a:p>
          <a:p>
            <a:pPr lvl="1" indent="0">
              <a:spcBef>
                <a:spcPct val="0"/>
              </a:spcBef>
              <a:buNone/>
              <a:defRPr/>
            </a:pPr>
            <a:endParaRPr lang="en-NZ" altLang="en-US" sz="900" dirty="0">
              <a:solidFill>
                <a:schemeClr val="accent6">
                  <a:lumMod val="75000"/>
                </a:schemeClr>
              </a:solidFill>
            </a:endParaRPr>
          </a:p>
          <a:p>
            <a:endParaRPr lang="en-NZ" dirty="0"/>
          </a:p>
        </p:txBody>
      </p:sp>
      <p:sp>
        <p:nvSpPr>
          <p:cNvPr id="4" name="TextBox 3">
            <a:extLst>
              <a:ext uri="{FF2B5EF4-FFF2-40B4-BE49-F238E27FC236}">
                <a16:creationId xmlns:a16="http://schemas.microsoft.com/office/drawing/2014/main" id="{5AB120C0-8741-482C-9227-0D7F0D56B8BC}"/>
              </a:ext>
            </a:extLst>
          </p:cNvPr>
          <p:cNvSpPr txBox="1"/>
          <p:nvPr/>
        </p:nvSpPr>
        <p:spPr>
          <a:xfrm>
            <a:off x="438150" y="1551563"/>
            <a:ext cx="11315700" cy="3754874"/>
          </a:xfrm>
          <a:prstGeom prst="rect">
            <a:avLst/>
          </a:prstGeom>
          <a:noFill/>
        </p:spPr>
        <p:txBody>
          <a:bodyPr wrap="square" rtlCol="0">
            <a:spAutoFit/>
          </a:bodyPr>
          <a:lstStyle/>
          <a:p>
            <a:pPr marL="628650" indent="-342900">
              <a:spcBef>
                <a:spcPct val="0"/>
              </a:spcBef>
              <a:spcAft>
                <a:spcPts val="600"/>
              </a:spcAft>
              <a:buFont typeface="Arial" panose="020B0604020202020204" pitchFamily="34" charset="0"/>
              <a:buChar char="•"/>
              <a:defRPr/>
            </a:pPr>
            <a:r>
              <a:rPr lang="en-NZ" altLang="en-US" sz="2800" dirty="0">
                <a:solidFill>
                  <a:srgbClr val="3A428A"/>
                </a:solidFill>
                <a:latin typeface="Museo 500"/>
              </a:rPr>
              <a:t>Gives legal effect to and is to be interpreted in a manner that best furthers the agreements in </a:t>
            </a:r>
            <a:r>
              <a:rPr lang="en-NZ" altLang="en-US" sz="2800" dirty="0" err="1">
                <a:solidFill>
                  <a:srgbClr val="3A428A"/>
                </a:solidFill>
                <a:latin typeface="Museo 500"/>
              </a:rPr>
              <a:t>Ruruku</a:t>
            </a:r>
            <a:r>
              <a:rPr lang="en-NZ" altLang="en-US" sz="2800" dirty="0">
                <a:solidFill>
                  <a:srgbClr val="3A428A"/>
                </a:solidFill>
                <a:latin typeface="Museo 500"/>
              </a:rPr>
              <a:t> </a:t>
            </a:r>
            <a:r>
              <a:rPr lang="en-NZ" altLang="en-US" sz="2800" dirty="0" err="1">
                <a:solidFill>
                  <a:srgbClr val="3A428A"/>
                </a:solidFill>
                <a:latin typeface="Museo 500"/>
              </a:rPr>
              <a:t>Whakatupua</a:t>
            </a:r>
            <a:r>
              <a:rPr lang="en-NZ" altLang="en-US" sz="2800" dirty="0">
                <a:solidFill>
                  <a:srgbClr val="3A428A"/>
                </a:solidFill>
                <a:latin typeface="Museo 500"/>
              </a:rPr>
              <a:t> (Deed of Settlement);</a:t>
            </a:r>
          </a:p>
          <a:p>
            <a:pPr marL="628650" indent="-342900">
              <a:spcBef>
                <a:spcPct val="0"/>
              </a:spcBef>
              <a:spcAft>
                <a:spcPts val="600"/>
              </a:spcAft>
              <a:buFont typeface="Arial" panose="020B0604020202020204" pitchFamily="34" charset="0"/>
              <a:buChar char="•"/>
              <a:defRPr/>
            </a:pPr>
            <a:r>
              <a:rPr lang="en-NZ" altLang="en-US" sz="2800" dirty="0">
                <a:solidFill>
                  <a:srgbClr val="3A428A"/>
                </a:solidFill>
                <a:latin typeface="Museo 500"/>
              </a:rPr>
              <a:t>Binds the Crown;</a:t>
            </a:r>
          </a:p>
          <a:p>
            <a:pPr marL="628650" indent="-342900">
              <a:spcBef>
                <a:spcPct val="0"/>
              </a:spcBef>
              <a:spcAft>
                <a:spcPts val="600"/>
              </a:spcAft>
              <a:buFont typeface="Arial" panose="020B0604020202020204" pitchFamily="34" charset="0"/>
              <a:buChar char="•"/>
              <a:defRPr/>
            </a:pPr>
            <a:r>
              <a:rPr lang="en-NZ" altLang="en-US" sz="2800" dirty="0">
                <a:solidFill>
                  <a:srgbClr val="3A428A"/>
                </a:solidFill>
                <a:latin typeface="Museo 500"/>
              </a:rPr>
              <a:t>Imposes legal obligations on a range of statutory decision makers, including local government, on matters relating to the Whanganui River or activities within the catchment that affect the Whanganui River</a:t>
            </a:r>
            <a:r>
              <a:rPr lang="en-NZ" altLang="en-US" sz="3200" dirty="0">
                <a:solidFill>
                  <a:srgbClr val="3A428A"/>
                </a:solidFill>
                <a:latin typeface="Museo 500"/>
              </a:rPr>
              <a:t>:</a:t>
            </a:r>
          </a:p>
        </p:txBody>
      </p:sp>
    </p:spTree>
    <p:extLst>
      <p:ext uri="{BB962C8B-B14F-4D97-AF65-F5344CB8AC3E}">
        <p14:creationId xmlns:p14="http://schemas.microsoft.com/office/powerpoint/2010/main" val="2968492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AB9CA4F0-90F6-4B29-A023-44D3DC555BD3}"/>
              </a:ext>
            </a:extLst>
          </p:cNvPr>
          <p:cNvPicPr>
            <a:picLocks noChangeAspect="1"/>
          </p:cNvPicPr>
          <p:nvPr/>
        </p:nvPicPr>
        <p:blipFill rotWithShape="1">
          <a:blip r:embed="rId3">
            <a:extLst>
              <a:ext uri="{28A0092B-C50C-407E-A947-70E740481C1C}">
                <a14:useLocalDpi xmlns:a14="http://schemas.microsoft.com/office/drawing/2010/main" val="0"/>
              </a:ext>
            </a:extLst>
          </a:blip>
          <a:srcRect r="4147" b="-1"/>
          <a:stretch/>
        </p:blipFill>
        <p:spPr bwMode="auto">
          <a:xfrm>
            <a:off x="6239059" y="1528456"/>
            <a:ext cx="5114741" cy="35060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EDE295B5-7D0B-43FC-BBFC-CB1FF8EE905B}"/>
              </a:ext>
            </a:extLst>
          </p:cNvPr>
          <p:cNvSpPr>
            <a:spLocks noGrp="1"/>
          </p:cNvSpPr>
          <p:nvPr>
            <p:ph type="title"/>
          </p:nvPr>
        </p:nvSpPr>
        <p:spPr>
          <a:xfrm>
            <a:off x="838200" y="365125"/>
            <a:ext cx="10515600" cy="1325563"/>
          </a:xfrm>
        </p:spPr>
        <p:txBody>
          <a:bodyPr>
            <a:normAutofit/>
          </a:bodyPr>
          <a:lstStyle/>
          <a:p>
            <a:r>
              <a:rPr lang="en-NZ" dirty="0"/>
              <a:t>Te Awa Tupua – Legal Personality</a:t>
            </a:r>
          </a:p>
        </p:txBody>
      </p:sp>
      <p:sp>
        <p:nvSpPr>
          <p:cNvPr id="3" name="Content Placeholder 2">
            <a:extLst>
              <a:ext uri="{FF2B5EF4-FFF2-40B4-BE49-F238E27FC236}">
                <a16:creationId xmlns:a16="http://schemas.microsoft.com/office/drawing/2014/main" id="{9C7E2501-C901-4679-959A-2260A5879784}"/>
              </a:ext>
            </a:extLst>
          </p:cNvPr>
          <p:cNvSpPr>
            <a:spLocks noGrp="1"/>
          </p:cNvSpPr>
          <p:nvPr>
            <p:ph idx="1"/>
          </p:nvPr>
        </p:nvSpPr>
        <p:spPr>
          <a:xfrm>
            <a:off x="838200" y="2390222"/>
            <a:ext cx="5114741" cy="3506032"/>
          </a:xfrm>
        </p:spPr>
        <p:txBody>
          <a:bodyPr>
            <a:normAutofit/>
          </a:bodyPr>
          <a:lstStyle/>
          <a:p>
            <a:pPr marL="342900" indent="-342900">
              <a:lnSpc>
                <a:spcPct val="100000"/>
              </a:lnSpc>
              <a:spcBef>
                <a:spcPct val="0"/>
              </a:spcBef>
              <a:spcAft>
                <a:spcPts val="1200"/>
              </a:spcAft>
              <a:defRPr/>
            </a:pPr>
            <a:r>
              <a:rPr lang="en-NZ" altLang="en-US" sz="2400" dirty="0"/>
              <a:t>Te Awa Tupua is a living and indivisible whole comprising the Whanganui River (including its tributaries) from the mountains to the sea including all of its physical and metaphysical elements </a:t>
            </a:r>
          </a:p>
          <a:p>
            <a:pPr marL="342900" indent="-342900">
              <a:spcBef>
                <a:spcPct val="0"/>
              </a:spcBef>
              <a:spcAft>
                <a:spcPts val="1200"/>
              </a:spcAft>
              <a:defRPr/>
            </a:pPr>
            <a:r>
              <a:rPr lang="mi-NZ" altLang="en-US" sz="2400" dirty="0"/>
              <a:t>Te Awa Tupua is a legal person</a:t>
            </a:r>
            <a:endParaRPr lang="en-NZ" sz="2400" dirty="0"/>
          </a:p>
        </p:txBody>
      </p:sp>
      <p:sp>
        <p:nvSpPr>
          <p:cNvPr id="5" name="TextBox 4">
            <a:extLst>
              <a:ext uri="{FF2B5EF4-FFF2-40B4-BE49-F238E27FC236}">
                <a16:creationId xmlns:a16="http://schemas.microsoft.com/office/drawing/2014/main" id="{FDD2616E-E9ED-4BA4-B4C9-B1A44D67676B}"/>
              </a:ext>
            </a:extLst>
          </p:cNvPr>
          <p:cNvSpPr txBox="1"/>
          <p:nvPr/>
        </p:nvSpPr>
        <p:spPr>
          <a:xfrm>
            <a:off x="838200" y="1342927"/>
            <a:ext cx="5114741" cy="830997"/>
          </a:xfrm>
          <a:prstGeom prst="rect">
            <a:avLst/>
          </a:prstGeom>
          <a:noFill/>
        </p:spPr>
        <p:txBody>
          <a:bodyPr wrap="square" rtlCol="0">
            <a:spAutoFit/>
          </a:bodyPr>
          <a:lstStyle/>
          <a:p>
            <a:pPr>
              <a:spcBef>
                <a:spcPct val="0"/>
              </a:spcBef>
              <a:spcAft>
                <a:spcPts val="1200"/>
              </a:spcAft>
              <a:buNone/>
              <a:defRPr/>
            </a:pPr>
            <a:r>
              <a:rPr lang="en-NZ" altLang="en-US" sz="2400" dirty="0">
                <a:solidFill>
                  <a:srgbClr val="3A428A"/>
                </a:solidFill>
                <a:latin typeface="Museo 500"/>
              </a:rPr>
              <a:t>Te Awa Tupua (Whanganui River Claims Settlement) </a:t>
            </a:r>
            <a:r>
              <a:rPr lang="mi-NZ" altLang="en-US" sz="2400" dirty="0">
                <a:solidFill>
                  <a:srgbClr val="3A428A"/>
                </a:solidFill>
                <a:latin typeface="Museo 500"/>
              </a:rPr>
              <a:t>Act, provides that:</a:t>
            </a:r>
          </a:p>
        </p:txBody>
      </p:sp>
    </p:spTree>
    <p:extLst>
      <p:ext uri="{BB962C8B-B14F-4D97-AF65-F5344CB8AC3E}">
        <p14:creationId xmlns:p14="http://schemas.microsoft.com/office/powerpoint/2010/main" val="3396904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99CFD-CD13-497A-936C-28ADA51CD6B3}"/>
              </a:ext>
            </a:extLst>
          </p:cNvPr>
          <p:cNvSpPr>
            <a:spLocks noGrp="1"/>
          </p:cNvSpPr>
          <p:nvPr>
            <p:ph type="title"/>
          </p:nvPr>
        </p:nvSpPr>
        <p:spPr>
          <a:xfrm>
            <a:off x="199292" y="175597"/>
            <a:ext cx="11818537" cy="1325563"/>
          </a:xfrm>
        </p:spPr>
        <p:txBody>
          <a:bodyPr/>
          <a:lstStyle/>
          <a:p>
            <a:pPr algn="ctr"/>
            <a:r>
              <a:rPr lang="mi-NZ" dirty="0"/>
              <a:t>Te Pā Auroa nā Te Awa Tupua – Te Awa Tupua Framework </a:t>
            </a:r>
            <a:endParaRPr lang="en-NZ" dirty="0"/>
          </a:p>
        </p:txBody>
      </p:sp>
      <p:sp>
        <p:nvSpPr>
          <p:cNvPr id="3" name="Content Placeholder 2">
            <a:extLst>
              <a:ext uri="{FF2B5EF4-FFF2-40B4-BE49-F238E27FC236}">
                <a16:creationId xmlns:a16="http://schemas.microsoft.com/office/drawing/2014/main" id="{40DD42FF-4F8F-444C-AEBC-718AA64BE2A1}"/>
              </a:ext>
            </a:extLst>
          </p:cNvPr>
          <p:cNvSpPr>
            <a:spLocks noGrp="1"/>
          </p:cNvSpPr>
          <p:nvPr>
            <p:ph idx="1"/>
          </p:nvPr>
        </p:nvSpPr>
        <p:spPr>
          <a:xfrm>
            <a:off x="838200" y="1230924"/>
            <a:ext cx="10515600" cy="4138276"/>
          </a:xfrm>
        </p:spPr>
        <p:txBody>
          <a:bodyPr>
            <a:normAutofit fontScale="70000" lnSpcReduction="20000"/>
          </a:bodyPr>
          <a:lstStyle/>
          <a:p>
            <a:pPr marL="0" indent="0" algn="just">
              <a:lnSpc>
                <a:spcPct val="120000"/>
              </a:lnSpc>
              <a:spcBef>
                <a:spcPts val="0"/>
              </a:spcBef>
              <a:spcAft>
                <a:spcPts val="600"/>
              </a:spcAft>
              <a:buNone/>
              <a:defRPr/>
            </a:pPr>
            <a:r>
              <a:rPr lang="en-NZ" sz="3100" dirty="0"/>
              <a:t>The name of the Te Awa Tupua framework symbolises an extensive, well constructed framework for Te Awa Tupua that is fit for purpose, enduring and the responsibility of all.</a:t>
            </a:r>
          </a:p>
          <a:p>
            <a:pPr algn="just">
              <a:spcBef>
                <a:spcPts val="0"/>
              </a:spcBef>
              <a:spcAft>
                <a:spcPts val="600"/>
              </a:spcAft>
              <a:defRPr/>
            </a:pPr>
            <a:endParaRPr lang="en-NZ" sz="3500" b="1" dirty="0"/>
          </a:p>
          <a:p>
            <a:pPr marL="0" indent="0" algn="just">
              <a:spcBef>
                <a:spcPts val="0"/>
              </a:spcBef>
              <a:spcAft>
                <a:spcPts val="600"/>
              </a:spcAft>
              <a:buNone/>
              <a:defRPr/>
            </a:pPr>
            <a:r>
              <a:rPr lang="en-NZ" sz="3500" b="1" dirty="0"/>
              <a:t>Statement of intent</a:t>
            </a:r>
            <a:r>
              <a:rPr lang="en-NZ" sz="3500" dirty="0"/>
              <a:t>:  </a:t>
            </a:r>
            <a:r>
              <a:rPr lang="en-NZ" sz="3500" b="1" dirty="0"/>
              <a:t>Te Pā Auroa is intended to</a:t>
            </a:r>
            <a:r>
              <a:rPr lang="en-NZ" sz="3500" dirty="0"/>
              <a:t>:</a:t>
            </a:r>
          </a:p>
          <a:p>
            <a:pPr marL="720000" lvl="1" indent="-360000">
              <a:lnSpc>
                <a:spcPct val="120000"/>
              </a:lnSpc>
              <a:spcBef>
                <a:spcPts val="0"/>
              </a:spcBef>
              <a:spcAft>
                <a:spcPts val="600"/>
              </a:spcAft>
              <a:defRPr/>
            </a:pPr>
            <a:r>
              <a:rPr lang="en-NZ" sz="3100" dirty="0"/>
              <a:t>enable all to view and relate to Te Awa Tupua; </a:t>
            </a:r>
          </a:p>
          <a:p>
            <a:pPr marL="720000" lvl="1" indent="-360000">
              <a:lnSpc>
                <a:spcPct val="120000"/>
              </a:lnSpc>
              <a:spcBef>
                <a:spcPts val="0"/>
              </a:spcBef>
              <a:spcAft>
                <a:spcPts val="600"/>
              </a:spcAft>
              <a:defRPr/>
            </a:pPr>
            <a:r>
              <a:rPr lang="en-NZ" sz="3100" dirty="0"/>
              <a:t>ensure that Te Pā Auroa is relevant to the exercise of all statutory functions, duties or powers relating to the Whanganui River or activities in its catchment affecting the Whanganui River; and </a:t>
            </a:r>
          </a:p>
          <a:p>
            <a:pPr marL="720000" lvl="1" indent="-360000">
              <a:lnSpc>
                <a:spcPct val="120000"/>
              </a:lnSpc>
              <a:spcBef>
                <a:spcPts val="0"/>
              </a:spcBef>
              <a:spcAft>
                <a:spcPts val="900"/>
              </a:spcAft>
              <a:defRPr/>
            </a:pPr>
            <a:r>
              <a:rPr lang="en-NZ" sz="3100" dirty="0"/>
              <a:t>reflect the Crown's commitment to Te Awa Tupua and Tupua te Kawa. </a:t>
            </a:r>
          </a:p>
          <a:p>
            <a:endParaRPr lang="en-NZ" dirty="0"/>
          </a:p>
        </p:txBody>
      </p:sp>
    </p:spTree>
    <p:extLst>
      <p:ext uri="{BB962C8B-B14F-4D97-AF65-F5344CB8AC3E}">
        <p14:creationId xmlns:p14="http://schemas.microsoft.com/office/powerpoint/2010/main" val="3656197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4E7926F0-F112-4C61-82E3-01EC33E768EA}"/>
              </a:ext>
            </a:extLst>
          </p:cNvPr>
          <p:cNvGraphicFramePr/>
          <p:nvPr>
            <p:extLst>
              <p:ext uri="{D42A27DB-BD31-4B8C-83A1-F6EECF244321}">
                <p14:modId xmlns:p14="http://schemas.microsoft.com/office/powerpoint/2010/main" val="390616388"/>
              </p:ext>
            </p:extLst>
          </p:nvPr>
        </p:nvGraphicFramePr>
        <p:xfrm>
          <a:off x="1095375" y="510116"/>
          <a:ext cx="9359900" cy="5376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75541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815A0-F86B-4F59-8E8E-3D01F9184777}"/>
              </a:ext>
            </a:extLst>
          </p:cNvPr>
          <p:cNvSpPr>
            <a:spLocks noGrp="1"/>
          </p:cNvSpPr>
          <p:nvPr>
            <p:ph type="title"/>
          </p:nvPr>
        </p:nvSpPr>
        <p:spPr/>
        <p:txBody>
          <a:bodyPr/>
          <a:lstStyle/>
          <a:p>
            <a:r>
              <a:rPr lang="en-NZ" dirty="0">
                <a:solidFill>
                  <a:schemeClr val="accent1">
                    <a:lumMod val="50000"/>
                  </a:schemeClr>
                </a:solidFill>
              </a:rPr>
              <a:t>Legal Effect </a:t>
            </a:r>
            <a:endParaRPr lang="en-NZ" dirty="0"/>
          </a:p>
        </p:txBody>
      </p:sp>
      <p:sp>
        <p:nvSpPr>
          <p:cNvPr id="3" name="Content Placeholder 2">
            <a:extLst>
              <a:ext uri="{FF2B5EF4-FFF2-40B4-BE49-F238E27FC236}">
                <a16:creationId xmlns:a16="http://schemas.microsoft.com/office/drawing/2014/main" id="{B43107F1-B8B3-404E-A875-1C7EB6A0354A}"/>
              </a:ext>
            </a:extLst>
          </p:cNvPr>
          <p:cNvSpPr>
            <a:spLocks noGrp="1"/>
          </p:cNvSpPr>
          <p:nvPr>
            <p:ph idx="1"/>
          </p:nvPr>
        </p:nvSpPr>
        <p:spPr>
          <a:xfrm>
            <a:off x="838200" y="1494980"/>
            <a:ext cx="10515600" cy="3868039"/>
          </a:xfrm>
        </p:spPr>
        <p:txBody>
          <a:bodyPr>
            <a:normAutofit/>
          </a:bodyPr>
          <a:lstStyle/>
          <a:p>
            <a:pPr marL="628650" indent="-342900">
              <a:spcBef>
                <a:spcPct val="0"/>
              </a:spcBef>
              <a:spcAft>
                <a:spcPts val="600"/>
              </a:spcAft>
              <a:buFont typeface="Arial" panose="020B0604020202020204" pitchFamily="34" charset="0"/>
              <a:buChar char="•"/>
              <a:defRPr/>
            </a:pPr>
            <a:r>
              <a:rPr lang="en-NZ" altLang="en-US" dirty="0">
                <a:solidFill>
                  <a:srgbClr val="3A428A"/>
                </a:solidFill>
                <a:latin typeface="Museo 500"/>
              </a:rPr>
              <a:t>For most natural resource statutes (including preparing or changing RPS, regional plan or district plan), decision-makers must “</a:t>
            </a:r>
            <a:r>
              <a:rPr lang="en-NZ" altLang="en-US" b="1" i="1" dirty="0">
                <a:solidFill>
                  <a:srgbClr val="3A428A"/>
                </a:solidFill>
                <a:latin typeface="Museo 500"/>
              </a:rPr>
              <a:t>recognise and provide for</a:t>
            </a:r>
            <a:r>
              <a:rPr lang="en-NZ" altLang="en-US" dirty="0">
                <a:solidFill>
                  <a:srgbClr val="3A428A"/>
                </a:solidFill>
                <a:latin typeface="Museo 500"/>
              </a:rPr>
              <a:t>” Te Awa Tupua status and Tupua te Kawa;</a:t>
            </a:r>
          </a:p>
          <a:p>
            <a:pPr marL="628650" indent="-342900">
              <a:spcBef>
                <a:spcPct val="0"/>
              </a:spcBef>
              <a:spcAft>
                <a:spcPts val="600"/>
              </a:spcAft>
              <a:buFont typeface="Arial" panose="020B0604020202020204" pitchFamily="34" charset="0"/>
              <a:buChar char="•"/>
              <a:defRPr/>
            </a:pPr>
            <a:r>
              <a:rPr lang="en-NZ" altLang="en-US" dirty="0">
                <a:solidFill>
                  <a:srgbClr val="3A428A"/>
                </a:solidFill>
                <a:latin typeface="Museo 500"/>
              </a:rPr>
              <a:t>For Heritage NZ Act, Public Works Act and other parts of RMA, decision-makers must  “</a:t>
            </a:r>
            <a:r>
              <a:rPr lang="en-NZ" altLang="en-US" b="1" i="1" dirty="0">
                <a:solidFill>
                  <a:srgbClr val="3A428A"/>
                </a:solidFill>
                <a:latin typeface="Museo 500"/>
              </a:rPr>
              <a:t>have particular regard to</a:t>
            </a:r>
            <a:r>
              <a:rPr lang="en-NZ" altLang="en-US" dirty="0">
                <a:solidFill>
                  <a:srgbClr val="3A428A"/>
                </a:solidFill>
                <a:latin typeface="Museo 500"/>
              </a:rPr>
              <a:t>” Te Awa Tupua status and Tupua te Kawa;</a:t>
            </a:r>
          </a:p>
          <a:p>
            <a:pPr marL="628650" indent="-342900">
              <a:spcBef>
                <a:spcPct val="0"/>
              </a:spcBef>
              <a:spcAft>
                <a:spcPts val="600"/>
              </a:spcAft>
              <a:buFont typeface="Arial" panose="020B0604020202020204" pitchFamily="34" charset="0"/>
              <a:buChar char="•"/>
              <a:defRPr/>
            </a:pPr>
            <a:r>
              <a:rPr lang="en-NZ" altLang="en-US" dirty="0">
                <a:solidFill>
                  <a:srgbClr val="3A428A"/>
                </a:solidFill>
                <a:latin typeface="Museo 500"/>
              </a:rPr>
              <a:t>For all statutes, decision-makers must treat the Te Awa Tupua Framework as a </a:t>
            </a:r>
            <a:r>
              <a:rPr lang="en-NZ" altLang="en-US" b="1" dirty="0">
                <a:solidFill>
                  <a:srgbClr val="3A428A"/>
                </a:solidFill>
                <a:latin typeface="Museo 500"/>
              </a:rPr>
              <a:t>relevant consideration</a:t>
            </a:r>
            <a:r>
              <a:rPr lang="en-NZ" altLang="en-US" dirty="0">
                <a:solidFill>
                  <a:srgbClr val="3A428A"/>
                </a:solidFill>
                <a:latin typeface="Museo 500"/>
              </a:rPr>
              <a:t>.</a:t>
            </a:r>
          </a:p>
          <a:p>
            <a:endParaRPr lang="en-NZ" dirty="0"/>
          </a:p>
        </p:txBody>
      </p:sp>
    </p:spTree>
    <p:extLst>
      <p:ext uri="{BB962C8B-B14F-4D97-AF65-F5344CB8AC3E}">
        <p14:creationId xmlns:p14="http://schemas.microsoft.com/office/powerpoint/2010/main" val="2708205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82EB1-2230-479A-882F-03B390AB7C3F}"/>
              </a:ext>
            </a:extLst>
          </p:cNvPr>
          <p:cNvSpPr>
            <a:spLocks noGrp="1"/>
          </p:cNvSpPr>
          <p:nvPr>
            <p:ph type="title"/>
          </p:nvPr>
        </p:nvSpPr>
        <p:spPr>
          <a:xfrm>
            <a:off x="416169" y="210245"/>
            <a:ext cx="11232492" cy="644732"/>
          </a:xfrm>
        </p:spPr>
        <p:txBody>
          <a:bodyPr/>
          <a:lstStyle/>
          <a:p>
            <a:r>
              <a:rPr lang="en-NZ" dirty="0"/>
              <a:t>Te Pou Tupua - </a:t>
            </a:r>
            <a:r>
              <a:rPr lang="en-NZ" altLang="en-US" dirty="0"/>
              <a:t>The human face of Te Awa Tupua</a:t>
            </a:r>
            <a:endParaRPr lang="en-NZ" dirty="0"/>
          </a:p>
        </p:txBody>
      </p:sp>
      <p:sp>
        <p:nvSpPr>
          <p:cNvPr id="3" name="Content Placeholder 2">
            <a:extLst>
              <a:ext uri="{FF2B5EF4-FFF2-40B4-BE49-F238E27FC236}">
                <a16:creationId xmlns:a16="http://schemas.microsoft.com/office/drawing/2014/main" id="{87EDAA79-043E-4D89-A61C-B382C62EF1D2}"/>
              </a:ext>
            </a:extLst>
          </p:cNvPr>
          <p:cNvSpPr>
            <a:spLocks noGrp="1"/>
          </p:cNvSpPr>
          <p:nvPr>
            <p:ph idx="1"/>
          </p:nvPr>
        </p:nvSpPr>
        <p:spPr>
          <a:xfrm>
            <a:off x="416168" y="852083"/>
            <a:ext cx="6207155" cy="2488989"/>
          </a:xfrm>
        </p:spPr>
        <p:txBody>
          <a:bodyPr>
            <a:normAutofit/>
          </a:bodyPr>
          <a:lstStyle/>
          <a:p>
            <a:pPr marL="342900" indent="-342900">
              <a:lnSpc>
                <a:spcPct val="100000"/>
              </a:lnSpc>
              <a:spcBef>
                <a:spcPct val="0"/>
              </a:spcBef>
              <a:spcAft>
                <a:spcPts val="600"/>
              </a:spcAft>
              <a:defRPr/>
            </a:pPr>
            <a:r>
              <a:rPr lang="en-NZ" altLang="en-US" sz="2200" dirty="0"/>
              <a:t>A single role comprising two persons jointly appointed by the Crown and the Iwi of the River: Dame Tariana Turia and </a:t>
            </a:r>
            <a:r>
              <a:rPr lang="en-NZ" sz="2200" dirty="0"/>
              <a:t>Poukōrero, </a:t>
            </a:r>
            <a:r>
              <a:rPr lang="en-NZ" altLang="en-US" sz="2200" dirty="0"/>
              <a:t>Turama Hawira.</a:t>
            </a:r>
          </a:p>
          <a:p>
            <a:pPr marL="342900" indent="-342900">
              <a:lnSpc>
                <a:spcPct val="100000"/>
              </a:lnSpc>
              <a:spcBef>
                <a:spcPct val="0"/>
              </a:spcBef>
              <a:spcAft>
                <a:spcPts val="600"/>
              </a:spcAft>
              <a:defRPr/>
            </a:pPr>
            <a:r>
              <a:rPr lang="mi-NZ" altLang="en-US" sz="2200" dirty="0"/>
              <a:t>Supported by Te Karewao</a:t>
            </a:r>
            <a:endParaRPr lang="en-NZ" altLang="en-US" sz="2200" dirty="0"/>
          </a:p>
          <a:p>
            <a:endParaRPr lang="en-NZ" dirty="0"/>
          </a:p>
        </p:txBody>
      </p:sp>
      <p:sp>
        <p:nvSpPr>
          <p:cNvPr id="7" name="TextBox 6">
            <a:extLst>
              <a:ext uri="{FF2B5EF4-FFF2-40B4-BE49-F238E27FC236}">
                <a16:creationId xmlns:a16="http://schemas.microsoft.com/office/drawing/2014/main" id="{445A2B23-B22D-4D9F-8DEF-737B54752CD2}"/>
              </a:ext>
            </a:extLst>
          </p:cNvPr>
          <p:cNvSpPr txBox="1"/>
          <p:nvPr/>
        </p:nvSpPr>
        <p:spPr>
          <a:xfrm>
            <a:off x="416167" y="3024538"/>
            <a:ext cx="11476782" cy="2808461"/>
          </a:xfrm>
          <a:prstGeom prst="rect">
            <a:avLst/>
          </a:prstGeom>
          <a:noFill/>
        </p:spPr>
        <p:txBody>
          <a:bodyPr wrap="square" rtlCol="0">
            <a:spAutoFit/>
          </a:bodyPr>
          <a:lstStyle/>
          <a:p>
            <a:pPr marL="342900" indent="-342900">
              <a:spcBef>
                <a:spcPct val="0"/>
              </a:spcBef>
              <a:spcAft>
                <a:spcPts val="600"/>
              </a:spcAft>
              <a:defRPr/>
            </a:pPr>
            <a:r>
              <a:rPr lang="en-NZ" altLang="en-US" sz="2200" b="1" dirty="0">
                <a:solidFill>
                  <a:srgbClr val="3A428A"/>
                </a:solidFill>
                <a:latin typeface="Museo 500"/>
              </a:rPr>
              <a:t>Role of Te Pou Tupua:</a:t>
            </a:r>
          </a:p>
          <a:p>
            <a:pPr marL="605700" indent="-342900">
              <a:spcBef>
                <a:spcPct val="0"/>
              </a:spcBef>
              <a:spcAft>
                <a:spcPts val="300"/>
              </a:spcAft>
              <a:buFont typeface="Arial" panose="020B0604020202020204" pitchFamily="34" charset="0"/>
              <a:buChar char="•"/>
              <a:defRPr/>
            </a:pPr>
            <a:r>
              <a:rPr lang="en-NZ" altLang="en-US" sz="2200" dirty="0">
                <a:solidFill>
                  <a:srgbClr val="3A428A"/>
                </a:solidFill>
                <a:latin typeface="Museo 500"/>
              </a:rPr>
              <a:t>to uphold the Te Awa Tupua status and Tupua te Kawa;</a:t>
            </a:r>
          </a:p>
          <a:p>
            <a:pPr marL="605700" indent="-342900">
              <a:spcBef>
                <a:spcPct val="0"/>
              </a:spcBef>
              <a:spcAft>
                <a:spcPts val="300"/>
              </a:spcAft>
              <a:buFont typeface="Arial" panose="020B0604020202020204" pitchFamily="34" charset="0"/>
              <a:buChar char="•"/>
              <a:defRPr/>
            </a:pPr>
            <a:r>
              <a:rPr lang="en-NZ" altLang="en-US" sz="2200" dirty="0">
                <a:solidFill>
                  <a:srgbClr val="3A428A"/>
                </a:solidFill>
                <a:latin typeface="Museo 500"/>
              </a:rPr>
              <a:t>to act and speak for Te Awa Tupua;</a:t>
            </a:r>
          </a:p>
          <a:p>
            <a:pPr marL="605700" indent="-342900">
              <a:spcBef>
                <a:spcPct val="0"/>
              </a:spcBef>
              <a:spcAft>
                <a:spcPts val="300"/>
              </a:spcAft>
              <a:buFont typeface="Arial" panose="020B0604020202020204" pitchFamily="34" charset="0"/>
              <a:buChar char="•"/>
              <a:defRPr/>
            </a:pPr>
            <a:r>
              <a:rPr lang="en-NZ" altLang="en-US" sz="2200" dirty="0">
                <a:solidFill>
                  <a:srgbClr val="3A428A"/>
                </a:solidFill>
                <a:latin typeface="Museo 500"/>
              </a:rPr>
              <a:t>to promote and protect the health and wellbeing of Te Awa Tupua;</a:t>
            </a:r>
          </a:p>
          <a:p>
            <a:pPr marL="605700" indent="-342900">
              <a:spcBef>
                <a:spcPct val="0"/>
              </a:spcBef>
              <a:spcAft>
                <a:spcPts val="1200"/>
              </a:spcAft>
              <a:buFont typeface="Arial" panose="020B0604020202020204" pitchFamily="34" charset="0"/>
              <a:buChar char="•"/>
              <a:defRPr/>
            </a:pPr>
            <a:r>
              <a:rPr lang="mi-NZ" altLang="en-US" sz="2200" dirty="0">
                <a:solidFill>
                  <a:srgbClr val="3A428A"/>
                </a:solidFill>
                <a:latin typeface="Museo 500"/>
              </a:rPr>
              <a:t>to exercise landowner functions in respect of those parts of the riverbed vested in Te Awa Tupua. </a:t>
            </a:r>
          </a:p>
          <a:p>
            <a:pPr marL="605700" indent="-342900">
              <a:spcBef>
                <a:spcPct val="0"/>
              </a:spcBef>
              <a:spcAft>
                <a:spcPts val="1200"/>
              </a:spcAft>
              <a:buFont typeface="Arial" panose="020B0604020202020204" pitchFamily="34" charset="0"/>
              <a:buChar char="•"/>
              <a:defRPr/>
            </a:pPr>
            <a:r>
              <a:rPr lang="mi-NZ" altLang="en-US" sz="2200" dirty="0">
                <a:solidFill>
                  <a:srgbClr val="3A428A"/>
                </a:solidFill>
                <a:latin typeface="Museo 500"/>
              </a:rPr>
              <a:t>                          </a:t>
            </a:r>
            <a:r>
              <a:rPr lang="mi-NZ" altLang="en-US" sz="2200" b="1" dirty="0">
                <a:solidFill>
                  <a:srgbClr val="3A428A"/>
                </a:solidFill>
                <a:latin typeface="Museo 500"/>
              </a:rPr>
              <a:t>NB: </a:t>
            </a:r>
            <a:r>
              <a:rPr lang="mi-NZ" altLang="en-US" sz="2200" b="1" dirty="0" err="1">
                <a:solidFill>
                  <a:srgbClr val="3A428A"/>
                </a:solidFill>
                <a:latin typeface="Museo 500"/>
              </a:rPr>
              <a:t>there</a:t>
            </a:r>
            <a:r>
              <a:rPr lang="mi-NZ" altLang="en-US" sz="2200" b="1" dirty="0">
                <a:solidFill>
                  <a:srgbClr val="3A428A"/>
                </a:solidFill>
                <a:latin typeface="Museo 500"/>
              </a:rPr>
              <a:t> </a:t>
            </a:r>
            <a:r>
              <a:rPr lang="mi-NZ" altLang="en-US" sz="2200" b="1" dirty="0" err="1">
                <a:solidFill>
                  <a:srgbClr val="3A428A"/>
                </a:solidFill>
                <a:latin typeface="Museo 500"/>
              </a:rPr>
              <a:t>is</a:t>
            </a:r>
            <a:r>
              <a:rPr lang="mi-NZ" altLang="en-US" sz="2200" b="1" dirty="0">
                <a:solidFill>
                  <a:srgbClr val="3A428A"/>
                </a:solidFill>
                <a:latin typeface="Museo 500"/>
              </a:rPr>
              <a:t> </a:t>
            </a:r>
            <a:r>
              <a:rPr lang="mi-NZ" altLang="en-US" sz="2200" b="1" dirty="0" err="1">
                <a:solidFill>
                  <a:srgbClr val="3A428A"/>
                </a:solidFill>
                <a:latin typeface="Museo 500"/>
              </a:rPr>
              <a:t>no</a:t>
            </a:r>
            <a:r>
              <a:rPr lang="mi-NZ" altLang="en-US" sz="2200" b="1" dirty="0">
                <a:solidFill>
                  <a:srgbClr val="3A428A"/>
                </a:solidFill>
                <a:latin typeface="Museo 500"/>
              </a:rPr>
              <a:t> “</a:t>
            </a:r>
            <a:r>
              <a:rPr lang="mi-NZ" altLang="en-US" sz="2200" b="1" dirty="0" err="1">
                <a:solidFill>
                  <a:srgbClr val="3A428A"/>
                </a:solidFill>
                <a:latin typeface="Museo 500"/>
              </a:rPr>
              <a:t>Crown</a:t>
            </a:r>
            <a:r>
              <a:rPr lang="mi-NZ" altLang="en-US" sz="2200" b="1" dirty="0">
                <a:solidFill>
                  <a:srgbClr val="3A428A"/>
                </a:solidFill>
                <a:latin typeface="Museo 500"/>
              </a:rPr>
              <a:t>” </a:t>
            </a:r>
            <a:r>
              <a:rPr lang="mi-NZ" altLang="en-US" sz="2200" b="1" dirty="0" err="1">
                <a:solidFill>
                  <a:srgbClr val="3A428A"/>
                </a:solidFill>
                <a:latin typeface="Museo 500"/>
              </a:rPr>
              <a:t>rep</a:t>
            </a:r>
            <a:r>
              <a:rPr lang="mi-NZ" altLang="en-US" sz="2200" b="1" dirty="0">
                <a:solidFill>
                  <a:srgbClr val="3A428A"/>
                </a:solidFill>
                <a:latin typeface="Museo 500"/>
              </a:rPr>
              <a:t> or “iwi” </a:t>
            </a:r>
            <a:r>
              <a:rPr lang="mi-NZ" altLang="en-US" sz="2200" b="1" dirty="0" err="1">
                <a:solidFill>
                  <a:srgbClr val="3A428A"/>
                </a:solidFill>
                <a:latin typeface="Museo 500"/>
              </a:rPr>
              <a:t>rep</a:t>
            </a:r>
            <a:endParaRPr lang="en-NZ" altLang="en-US" sz="2200" b="1" dirty="0">
              <a:solidFill>
                <a:srgbClr val="3A428A"/>
              </a:solidFill>
              <a:latin typeface="Museo 500"/>
            </a:endParaRPr>
          </a:p>
        </p:txBody>
      </p:sp>
      <p:pic>
        <p:nvPicPr>
          <p:cNvPr id="8" name="Picture 7">
            <a:extLst>
              <a:ext uri="{FF2B5EF4-FFF2-40B4-BE49-F238E27FC236}">
                <a16:creationId xmlns:a16="http://schemas.microsoft.com/office/drawing/2014/main" id="{E8C9ECD2-AEE0-46FD-A708-137E8E7911D6}"/>
              </a:ext>
            </a:extLst>
          </p:cNvPr>
          <p:cNvPicPr>
            <a:picLocks noChangeAspect="1"/>
          </p:cNvPicPr>
          <p:nvPr/>
        </p:nvPicPr>
        <p:blipFill rotWithShape="1">
          <a:blip r:embed="rId3"/>
          <a:srcRect l="10630" t="3666" r="43482" b="2394"/>
          <a:stretch/>
        </p:blipFill>
        <p:spPr>
          <a:xfrm>
            <a:off x="9164320" y="981219"/>
            <a:ext cx="2159221" cy="3089412"/>
          </a:xfrm>
          <a:prstGeom prst="rect">
            <a:avLst/>
          </a:prstGeom>
        </p:spPr>
      </p:pic>
    </p:spTree>
    <p:extLst>
      <p:ext uri="{BB962C8B-B14F-4D97-AF65-F5344CB8AC3E}">
        <p14:creationId xmlns:p14="http://schemas.microsoft.com/office/powerpoint/2010/main" val="5422785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82F34-7177-4D33-A674-87E467BD9F1A}"/>
              </a:ext>
            </a:extLst>
          </p:cNvPr>
          <p:cNvSpPr>
            <a:spLocks noGrp="1"/>
          </p:cNvSpPr>
          <p:nvPr>
            <p:ph type="title"/>
          </p:nvPr>
        </p:nvSpPr>
        <p:spPr>
          <a:xfrm>
            <a:off x="838200" y="0"/>
            <a:ext cx="10515600" cy="1325563"/>
          </a:xfrm>
        </p:spPr>
        <p:txBody>
          <a:bodyPr/>
          <a:lstStyle/>
          <a:p>
            <a:r>
              <a:rPr lang="en-NZ" dirty="0">
                <a:solidFill>
                  <a:schemeClr val="accent1">
                    <a:lumMod val="50000"/>
                  </a:schemeClr>
                </a:solidFill>
              </a:rPr>
              <a:t>Te Kōpuka nā Te Awa Tupua</a:t>
            </a:r>
          </a:p>
        </p:txBody>
      </p:sp>
      <p:sp>
        <p:nvSpPr>
          <p:cNvPr id="3" name="Content Placeholder 2">
            <a:extLst>
              <a:ext uri="{FF2B5EF4-FFF2-40B4-BE49-F238E27FC236}">
                <a16:creationId xmlns:a16="http://schemas.microsoft.com/office/drawing/2014/main" id="{3B4E0E28-386D-4FF4-9F15-25C3F8CD4CB4}"/>
              </a:ext>
            </a:extLst>
          </p:cNvPr>
          <p:cNvSpPr>
            <a:spLocks noGrp="1"/>
          </p:cNvSpPr>
          <p:nvPr>
            <p:ph idx="1"/>
          </p:nvPr>
        </p:nvSpPr>
        <p:spPr>
          <a:xfrm>
            <a:off x="838200" y="1076632"/>
            <a:ext cx="10515600" cy="4937306"/>
          </a:xfrm>
        </p:spPr>
        <p:txBody>
          <a:bodyPr>
            <a:normAutofit/>
          </a:bodyPr>
          <a:lstStyle/>
          <a:p>
            <a:pPr marL="0" indent="0">
              <a:spcBef>
                <a:spcPct val="0"/>
              </a:spcBef>
              <a:spcAft>
                <a:spcPts val="600"/>
              </a:spcAft>
              <a:buNone/>
              <a:defRPr/>
            </a:pPr>
            <a:r>
              <a:rPr lang="en-NZ" altLang="en-US" sz="2400" dirty="0">
                <a:solidFill>
                  <a:schemeClr val="accent1">
                    <a:lumMod val="50000"/>
                  </a:schemeClr>
                </a:solidFill>
                <a:latin typeface="Museo 700" charset="0"/>
              </a:rPr>
              <a:t>Te Kōpuka nā Te Awa Tupua  - strategy group (17 persons) representing Whanganui Iwi (1), other River iwi (5), local authorities (4), DoC (1), Fish &amp; Game (1), Genesis (1), and other interest groups (4);</a:t>
            </a:r>
          </a:p>
          <a:p>
            <a:pPr lvl="1"/>
            <a:r>
              <a:rPr lang="en-US" dirty="0">
                <a:solidFill>
                  <a:schemeClr val="accent1">
                    <a:lumMod val="50000"/>
                  </a:schemeClr>
                </a:solidFill>
                <a:latin typeface="Museo 700" charset="0"/>
              </a:rPr>
              <a:t>strategy group comprising representatives of Whanganui Iwi, other iwi with interests, local and central government, other key interest groups</a:t>
            </a:r>
          </a:p>
          <a:p>
            <a:pPr lvl="1"/>
            <a:r>
              <a:rPr lang="en-US" dirty="0">
                <a:solidFill>
                  <a:schemeClr val="accent1">
                    <a:lumMod val="50000"/>
                  </a:schemeClr>
                </a:solidFill>
                <a:latin typeface="Museo 700" charset="0"/>
              </a:rPr>
              <a:t>deemed to be a joint committee of local authorities</a:t>
            </a:r>
          </a:p>
          <a:p>
            <a:pPr lvl="1"/>
            <a:r>
              <a:rPr lang="en-US" dirty="0">
                <a:solidFill>
                  <a:schemeClr val="accent1">
                    <a:lumMod val="50000"/>
                  </a:schemeClr>
                </a:solidFill>
                <a:latin typeface="Museo 700" charset="0"/>
              </a:rPr>
              <a:t>purpose is to act collaboratively to advance health and wellbeing of Te Awa Tupua</a:t>
            </a:r>
          </a:p>
          <a:p>
            <a:pPr lvl="1"/>
            <a:r>
              <a:rPr lang="en-US" dirty="0">
                <a:solidFill>
                  <a:schemeClr val="accent1">
                    <a:lumMod val="50000"/>
                  </a:schemeClr>
                </a:solidFill>
                <a:latin typeface="Museo 700" charset="0"/>
              </a:rPr>
              <a:t>will develop, monitor the implementation of, and review Te Heke Ngahuru ki Te Awa Tupua (strategy)</a:t>
            </a:r>
          </a:p>
          <a:p>
            <a:pPr lvl="1"/>
            <a:r>
              <a:rPr lang="en-US" dirty="0">
                <a:solidFill>
                  <a:schemeClr val="accent1">
                    <a:lumMod val="50000"/>
                  </a:schemeClr>
                </a:solidFill>
                <a:latin typeface="Museo 700" charset="0"/>
              </a:rPr>
              <a:t>provides a forum for discussion of River issues </a:t>
            </a:r>
          </a:p>
          <a:p>
            <a:endParaRPr lang="en-NZ" dirty="0"/>
          </a:p>
        </p:txBody>
      </p:sp>
    </p:spTree>
    <p:extLst>
      <p:ext uri="{BB962C8B-B14F-4D97-AF65-F5344CB8AC3E}">
        <p14:creationId xmlns:p14="http://schemas.microsoft.com/office/powerpoint/2010/main" val="2942900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EBB3F-D1EB-4554-A735-506E21C3C6C0}"/>
              </a:ext>
            </a:extLst>
          </p:cNvPr>
          <p:cNvSpPr>
            <a:spLocks noGrp="1"/>
          </p:cNvSpPr>
          <p:nvPr>
            <p:ph type="title"/>
          </p:nvPr>
        </p:nvSpPr>
        <p:spPr/>
        <p:txBody>
          <a:bodyPr/>
          <a:lstStyle/>
          <a:p>
            <a:r>
              <a:rPr lang="en-US" dirty="0"/>
              <a:t>Te Heke Ngahuru Ki Te Awa Tupua</a:t>
            </a:r>
            <a:endParaRPr lang="en-NZ" dirty="0"/>
          </a:p>
        </p:txBody>
      </p:sp>
      <p:sp>
        <p:nvSpPr>
          <p:cNvPr id="3" name="Content Placeholder 2">
            <a:extLst>
              <a:ext uri="{FF2B5EF4-FFF2-40B4-BE49-F238E27FC236}">
                <a16:creationId xmlns:a16="http://schemas.microsoft.com/office/drawing/2014/main" id="{E5B95084-FD15-4C4B-8E9B-413D30B99CB1}"/>
              </a:ext>
            </a:extLst>
          </p:cNvPr>
          <p:cNvSpPr>
            <a:spLocks noGrp="1"/>
          </p:cNvSpPr>
          <p:nvPr>
            <p:ph idx="1"/>
          </p:nvPr>
        </p:nvSpPr>
        <p:spPr>
          <a:xfrm>
            <a:off x="838200" y="1515908"/>
            <a:ext cx="10515600" cy="3868039"/>
          </a:xfrm>
        </p:spPr>
        <p:txBody>
          <a:bodyPr>
            <a:normAutofit lnSpcReduction="10000"/>
          </a:bodyPr>
          <a:lstStyle/>
          <a:p>
            <a:pPr>
              <a:spcBef>
                <a:spcPts val="600"/>
              </a:spcBef>
              <a:spcAft>
                <a:spcPts val="600"/>
              </a:spcAft>
            </a:pPr>
            <a:r>
              <a:rPr lang="en-US" sz="2400" dirty="0">
                <a:solidFill>
                  <a:srgbClr val="3A428A"/>
                </a:solidFill>
              </a:rPr>
              <a:t>A whole of River strategy document to guide the future environmental, cultural, social and economic health and wellbeing of Te Awa Tupua</a:t>
            </a:r>
          </a:p>
          <a:p>
            <a:pPr>
              <a:spcBef>
                <a:spcPts val="600"/>
              </a:spcBef>
              <a:spcAft>
                <a:spcPts val="600"/>
              </a:spcAft>
            </a:pPr>
            <a:r>
              <a:rPr lang="en-US" sz="2400" dirty="0">
                <a:solidFill>
                  <a:srgbClr val="3A428A"/>
                </a:solidFill>
              </a:rPr>
              <a:t>Must identify issues, provide strategies and recommend actions </a:t>
            </a:r>
          </a:p>
          <a:p>
            <a:pPr>
              <a:spcBef>
                <a:spcPts val="600"/>
              </a:spcBef>
              <a:spcAft>
                <a:spcPts val="600"/>
              </a:spcAft>
            </a:pPr>
            <a:r>
              <a:rPr lang="en-US" sz="2400" dirty="0">
                <a:solidFill>
                  <a:srgbClr val="3A428A"/>
                </a:solidFill>
              </a:rPr>
              <a:t>Collaboratively developed by Te Kōpuka</a:t>
            </a:r>
          </a:p>
          <a:p>
            <a:pPr>
              <a:spcBef>
                <a:spcPts val="600"/>
              </a:spcBef>
            </a:pPr>
            <a:r>
              <a:rPr lang="en-US" sz="2400" b="1" dirty="0">
                <a:solidFill>
                  <a:srgbClr val="3A428A"/>
                </a:solidFill>
              </a:rPr>
              <a:t>Legal weighting</a:t>
            </a:r>
            <a:r>
              <a:rPr lang="en-US" sz="2400" dirty="0">
                <a:solidFill>
                  <a:srgbClr val="3A428A"/>
                </a:solidFill>
              </a:rPr>
              <a:t>: decision-makers under </a:t>
            </a:r>
            <a:r>
              <a:rPr lang="en-NZ" altLang="en-US" sz="2400" dirty="0">
                <a:solidFill>
                  <a:srgbClr val="3A428A"/>
                </a:solidFill>
              </a:rPr>
              <a:t>natural resources statutes (see list in Schedule 2 of Act):</a:t>
            </a:r>
          </a:p>
          <a:p>
            <a:pPr lvl="1">
              <a:spcBef>
                <a:spcPts val="600"/>
              </a:spcBef>
            </a:pPr>
            <a:r>
              <a:rPr lang="en-NZ" altLang="en-US" dirty="0">
                <a:solidFill>
                  <a:srgbClr val="3A428A"/>
                </a:solidFill>
              </a:rPr>
              <a:t>must “</a:t>
            </a:r>
            <a:r>
              <a:rPr lang="en-NZ" altLang="en-US" b="1" i="1" dirty="0">
                <a:solidFill>
                  <a:srgbClr val="3A428A"/>
                </a:solidFill>
              </a:rPr>
              <a:t>have particular regard to</a:t>
            </a:r>
            <a:r>
              <a:rPr lang="en-NZ" altLang="en-US" i="1" dirty="0">
                <a:solidFill>
                  <a:srgbClr val="3A428A"/>
                </a:solidFill>
              </a:rPr>
              <a:t>” </a:t>
            </a:r>
            <a:r>
              <a:rPr lang="en-NZ" altLang="en-US" dirty="0">
                <a:solidFill>
                  <a:srgbClr val="3A428A"/>
                </a:solidFill>
              </a:rPr>
              <a:t>Te Heke Ngahuru,</a:t>
            </a:r>
          </a:p>
          <a:p>
            <a:pPr lvl="1">
              <a:spcBef>
                <a:spcPts val="600"/>
              </a:spcBef>
              <a:spcAft>
                <a:spcPts val="600"/>
              </a:spcAft>
            </a:pPr>
            <a:r>
              <a:rPr lang="en-NZ" altLang="en-US" dirty="0">
                <a:solidFill>
                  <a:srgbClr val="3A428A"/>
                </a:solidFill>
              </a:rPr>
              <a:t>but may, in their discretion, adopt or implement Te Heke Ngahuru in whole or in part</a:t>
            </a:r>
            <a:endParaRPr lang="en-US" dirty="0">
              <a:solidFill>
                <a:srgbClr val="3A428A"/>
              </a:solidFill>
            </a:endParaRPr>
          </a:p>
          <a:p>
            <a:endParaRPr lang="en-NZ" dirty="0"/>
          </a:p>
        </p:txBody>
      </p:sp>
    </p:spTree>
    <p:extLst>
      <p:ext uri="{BB962C8B-B14F-4D97-AF65-F5344CB8AC3E}">
        <p14:creationId xmlns:p14="http://schemas.microsoft.com/office/powerpoint/2010/main" val="37939108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57C8411E-23F2-4284-ADE8-9EF08969AF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285" r="7357"/>
          <a:stretch/>
        </p:blipFill>
        <p:spPr bwMode="auto">
          <a:xfrm>
            <a:off x="20" y="10"/>
            <a:ext cx="4635571" cy="6857990"/>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092EDD14-5B4C-4689-8246-EE36C4BF717E}"/>
              </a:ext>
            </a:extLst>
          </p:cNvPr>
          <p:cNvSpPr>
            <a:spLocks noGrp="1"/>
          </p:cNvSpPr>
          <p:nvPr>
            <p:ph type="title"/>
          </p:nvPr>
        </p:nvSpPr>
        <p:spPr>
          <a:xfrm>
            <a:off x="4965430" y="629267"/>
            <a:ext cx="6586491" cy="1177500"/>
          </a:xfrm>
        </p:spPr>
        <p:txBody>
          <a:bodyPr>
            <a:normAutofit/>
          </a:bodyPr>
          <a:lstStyle/>
          <a:p>
            <a:r>
              <a:rPr lang="en-NZ" dirty="0"/>
              <a:t>Whanganui River Catchment</a:t>
            </a:r>
          </a:p>
        </p:txBody>
      </p:sp>
      <p:sp>
        <p:nvSpPr>
          <p:cNvPr id="3" name="Content Placeholder 2">
            <a:extLst>
              <a:ext uri="{FF2B5EF4-FFF2-40B4-BE49-F238E27FC236}">
                <a16:creationId xmlns:a16="http://schemas.microsoft.com/office/drawing/2014/main" id="{7BD79097-773F-476A-A2FC-6F57E5C5C6BA}"/>
              </a:ext>
            </a:extLst>
          </p:cNvPr>
          <p:cNvSpPr>
            <a:spLocks noGrp="1"/>
          </p:cNvSpPr>
          <p:nvPr>
            <p:ph idx="1"/>
          </p:nvPr>
        </p:nvSpPr>
        <p:spPr>
          <a:xfrm>
            <a:off x="4965431" y="1806768"/>
            <a:ext cx="6586489" cy="4417052"/>
          </a:xfrm>
        </p:spPr>
        <p:txBody>
          <a:bodyPr vert="horz" lIns="91440" tIns="45720" rIns="91440" bIns="45720" rtlCol="0" anchor="t">
            <a:normAutofit/>
          </a:bodyPr>
          <a:lstStyle/>
          <a:p>
            <a:pPr>
              <a:spcBef>
                <a:spcPts val="0"/>
              </a:spcBef>
              <a:spcAft>
                <a:spcPts val="1800"/>
              </a:spcAft>
              <a:defRPr/>
            </a:pPr>
            <a:r>
              <a:rPr lang="mi-NZ" altLang="en-US" dirty="0"/>
              <a:t>290 km - third longest river </a:t>
            </a:r>
            <a:br>
              <a:rPr lang="mi-NZ" altLang="en-US" dirty="0"/>
            </a:br>
            <a:r>
              <a:rPr lang="mi-NZ" altLang="en-US" dirty="0"/>
              <a:t>(longest navigable river) in Aotearoa </a:t>
            </a:r>
          </a:p>
          <a:p>
            <a:pPr marL="0" indent="0">
              <a:spcBef>
                <a:spcPts val="0"/>
              </a:spcBef>
              <a:spcAft>
                <a:spcPts val="1800"/>
              </a:spcAft>
              <a:buNone/>
              <a:defRPr/>
            </a:pPr>
            <a:endParaRPr lang="mi-NZ" altLang="en-US" dirty="0"/>
          </a:p>
          <a:p>
            <a:pPr>
              <a:spcBef>
                <a:spcPct val="0"/>
              </a:spcBef>
              <a:spcAft>
                <a:spcPts val="1800"/>
              </a:spcAft>
              <a:defRPr/>
            </a:pPr>
            <a:r>
              <a:rPr lang="mi-NZ" altLang="en-US" dirty="0"/>
              <a:t>7,380 km² </a:t>
            </a:r>
            <a:r>
              <a:rPr lang="mi-NZ" altLang="en-US" dirty="0" err="1"/>
              <a:t>catchment</a:t>
            </a:r>
            <a:endParaRPr lang="mi-NZ" altLang="en-US" dirty="0"/>
          </a:p>
          <a:p>
            <a:pPr marL="0" indent="0">
              <a:spcBef>
                <a:spcPct val="0"/>
              </a:spcBef>
              <a:spcAft>
                <a:spcPts val="1800"/>
              </a:spcAft>
              <a:buNone/>
              <a:defRPr/>
            </a:pPr>
            <a:endParaRPr lang="mi-NZ" altLang="en-US" dirty="0"/>
          </a:p>
          <a:p>
            <a:pPr>
              <a:spcBef>
                <a:spcPct val="0"/>
              </a:spcBef>
              <a:spcAft>
                <a:spcPts val="1800"/>
              </a:spcAft>
              <a:defRPr/>
            </a:pPr>
            <a:r>
              <a:rPr lang="mi-NZ" altLang="en-US" dirty="0"/>
              <a:t>Mai i te Kāhui Maunga ki Tangaroa</a:t>
            </a:r>
          </a:p>
          <a:p>
            <a:pPr marL="0" indent="0">
              <a:buNone/>
            </a:pPr>
            <a:endParaRPr lang="en-NZ" sz="2400" dirty="0"/>
          </a:p>
        </p:txBody>
      </p:sp>
    </p:spTree>
    <p:extLst>
      <p:ext uri="{BB962C8B-B14F-4D97-AF65-F5344CB8AC3E}">
        <p14:creationId xmlns:p14="http://schemas.microsoft.com/office/powerpoint/2010/main" val="1570993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7927-ADA0-4B8C-8378-6B8695826B25}"/>
              </a:ext>
            </a:extLst>
          </p:cNvPr>
          <p:cNvSpPr>
            <a:spLocks noGrp="1"/>
          </p:cNvSpPr>
          <p:nvPr>
            <p:ph type="title"/>
          </p:nvPr>
        </p:nvSpPr>
        <p:spPr>
          <a:xfrm>
            <a:off x="838200" y="0"/>
            <a:ext cx="10515600" cy="993913"/>
          </a:xfrm>
        </p:spPr>
        <p:txBody>
          <a:bodyPr/>
          <a:lstStyle/>
          <a:p>
            <a:r>
              <a:rPr lang="en-NZ" dirty="0"/>
              <a:t>Truncated Historical Context</a:t>
            </a:r>
          </a:p>
        </p:txBody>
      </p:sp>
      <p:sp>
        <p:nvSpPr>
          <p:cNvPr id="3" name="Content Placeholder 2">
            <a:extLst>
              <a:ext uri="{FF2B5EF4-FFF2-40B4-BE49-F238E27FC236}">
                <a16:creationId xmlns:a16="http://schemas.microsoft.com/office/drawing/2014/main" id="{DD5244FF-F059-46F5-B817-E9C95927AB74}"/>
              </a:ext>
            </a:extLst>
          </p:cNvPr>
          <p:cNvSpPr>
            <a:spLocks noGrp="1"/>
          </p:cNvSpPr>
          <p:nvPr>
            <p:ph idx="1"/>
          </p:nvPr>
        </p:nvSpPr>
        <p:spPr>
          <a:xfrm>
            <a:off x="838200" y="785873"/>
            <a:ext cx="10515600" cy="597876"/>
          </a:xfrm>
        </p:spPr>
        <p:txBody>
          <a:bodyPr>
            <a:normAutofit/>
          </a:bodyPr>
          <a:lstStyle/>
          <a:p>
            <a:pPr lvl="1" indent="0">
              <a:spcBef>
                <a:spcPct val="0"/>
              </a:spcBef>
              <a:buNone/>
              <a:defRPr/>
            </a:pPr>
            <a:endParaRPr lang="en-NZ" altLang="en-US" sz="900" dirty="0">
              <a:solidFill>
                <a:schemeClr val="accent6">
                  <a:lumMod val="75000"/>
                </a:schemeClr>
              </a:solidFill>
            </a:endParaRPr>
          </a:p>
          <a:p>
            <a:endParaRPr lang="en-NZ" dirty="0"/>
          </a:p>
        </p:txBody>
      </p:sp>
      <p:sp>
        <p:nvSpPr>
          <p:cNvPr id="4" name="TextBox 3">
            <a:extLst>
              <a:ext uri="{FF2B5EF4-FFF2-40B4-BE49-F238E27FC236}">
                <a16:creationId xmlns:a16="http://schemas.microsoft.com/office/drawing/2014/main" id="{5AB120C0-8741-482C-9227-0D7F0D56B8BC}"/>
              </a:ext>
            </a:extLst>
          </p:cNvPr>
          <p:cNvSpPr txBox="1"/>
          <p:nvPr/>
        </p:nvSpPr>
        <p:spPr>
          <a:xfrm>
            <a:off x="318052" y="785874"/>
            <a:ext cx="11569148" cy="5201424"/>
          </a:xfrm>
          <a:prstGeom prst="rect">
            <a:avLst/>
          </a:prstGeom>
          <a:noFill/>
        </p:spPr>
        <p:txBody>
          <a:bodyPr wrap="square" rtlCol="0">
            <a:spAutoFit/>
          </a:bodyPr>
          <a:lstStyle/>
          <a:p>
            <a:pPr marL="628650" indent="-342900">
              <a:spcBef>
                <a:spcPct val="0"/>
              </a:spcBef>
              <a:spcAft>
                <a:spcPts val="600"/>
              </a:spcAft>
              <a:buFont typeface="Arial" panose="020B0604020202020204" pitchFamily="34" charset="0"/>
              <a:buChar char="•"/>
              <a:defRPr/>
            </a:pPr>
            <a:r>
              <a:rPr lang="en-NZ" altLang="en-US" sz="2800" dirty="0">
                <a:solidFill>
                  <a:srgbClr val="3A428A"/>
                </a:solidFill>
                <a:latin typeface="Museo 500"/>
              </a:rPr>
              <a:t>Wanganui River Trust Act 1891 – established Wanganui River Trust Board. Preserve natural scenery and keep the river in a fit state for navigation – led to destruction of eel weirs etc</a:t>
            </a:r>
          </a:p>
          <a:p>
            <a:pPr marL="628650" indent="-342900">
              <a:spcBef>
                <a:spcPct val="0"/>
              </a:spcBef>
              <a:spcAft>
                <a:spcPts val="600"/>
              </a:spcAft>
              <a:buFont typeface="Arial" panose="020B0604020202020204" pitchFamily="34" charset="0"/>
              <a:buChar char="•"/>
              <a:defRPr/>
            </a:pPr>
            <a:r>
              <a:rPr lang="en-NZ" altLang="en-US" sz="2800" dirty="0">
                <a:solidFill>
                  <a:srgbClr val="3A428A"/>
                </a:solidFill>
                <a:latin typeface="Museo 500"/>
              </a:rPr>
              <a:t>Public Works Act 1903 – preservation of scenery considered a public work – land alienation</a:t>
            </a:r>
          </a:p>
          <a:p>
            <a:pPr marL="628650" indent="-342900">
              <a:spcBef>
                <a:spcPct val="0"/>
              </a:spcBef>
              <a:spcAft>
                <a:spcPts val="600"/>
              </a:spcAft>
              <a:buFont typeface="Arial" panose="020B0604020202020204" pitchFamily="34" charset="0"/>
              <a:buChar char="•"/>
              <a:defRPr/>
            </a:pPr>
            <a:r>
              <a:rPr lang="en-NZ" altLang="en-US" sz="2800" dirty="0">
                <a:solidFill>
                  <a:srgbClr val="3A428A"/>
                </a:solidFill>
                <a:latin typeface="Museo 500"/>
              </a:rPr>
              <a:t>1903 Coal Mines Amendment Act – vested beds of navigable rivers in the Crown –customary ownership of riverbed undermined</a:t>
            </a:r>
          </a:p>
          <a:p>
            <a:pPr marL="628650" indent="-342900">
              <a:spcBef>
                <a:spcPct val="0"/>
              </a:spcBef>
              <a:spcAft>
                <a:spcPts val="600"/>
              </a:spcAft>
              <a:buFont typeface="Arial" panose="020B0604020202020204" pitchFamily="34" charset="0"/>
              <a:buChar char="•"/>
              <a:defRPr/>
            </a:pPr>
            <a:r>
              <a:rPr lang="en-NZ" altLang="en-US" sz="2800" dirty="0">
                <a:solidFill>
                  <a:srgbClr val="3A428A"/>
                </a:solidFill>
                <a:latin typeface="Museo 500"/>
              </a:rPr>
              <a:t>1930s-1960s Whanganui River Bed Case – claim taken by Whanganui Iwi for customary ownership of riverbed</a:t>
            </a:r>
          </a:p>
          <a:p>
            <a:pPr marL="628650" indent="-342900">
              <a:spcBef>
                <a:spcPct val="0"/>
              </a:spcBef>
              <a:spcAft>
                <a:spcPts val="600"/>
              </a:spcAft>
              <a:buFont typeface="Arial" panose="020B0604020202020204" pitchFamily="34" charset="0"/>
              <a:buChar char="•"/>
              <a:defRPr/>
            </a:pPr>
            <a:endParaRPr lang="en-NZ" altLang="en-US" sz="3200" dirty="0">
              <a:solidFill>
                <a:srgbClr val="3A428A"/>
              </a:solidFill>
              <a:latin typeface="Museo 500"/>
            </a:endParaRPr>
          </a:p>
        </p:txBody>
      </p:sp>
    </p:spTree>
    <p:extLst>
      <p:ext uri="{BB962C8B-B14F-4D97-AF65-F5344CB8AC3E}">
        <p14:creationId xmlns:p14="http://schemas.microsoft.com/office/powerpoint/2010/main" val="24969134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E2501-C901-4679-959A-2260A5879784}"/>
              </a:ext>
            </a:extLst>
          </p:cNvPr>
          <p:cNvSpPr>
            <a:spLocks noGrp="1"/>
          </p:cNvSpPr>
          <p:nvPr>
            <p:ph idx="1"/>
          </p:nvPr>
        </p:nvSpPr>
        <p:spPr>
          <a:xfrm>
            <a:off x="1049882" y="846826"/>
            <a:ext cx="5046118" cy="4351338"/>
          </a:xfrm>
        </p:spPr>
        <p:txBody>
          <a:bodyPr>
            <a:normAutofit fontScale="92500" lnSpcReduction="20000"/>
          </a:bodyPr>
          <a:lstStyle/>
          <a:p>
            <a:pPr marL="0" indent="0">
              <a:buNone/>
            </a:pPr>
            <a:r>
              <a:rPr lang="en-NZ" dirty="0"/>
              <a:t>“Whanganui Iwi have sought to preserve their rights, protested, petitioned the Crown and pursued their claims….before numerous Courts, tribunals …. such litigation has often seen issues narrowed such that they are almost unrecognisable in Māori terms.”</a:t>
            </a:r>
            <a:r>
              <a:rPr lang="en-NZ" i="1" dirty="0"/>
              <a:t> </a:t>
            </a:r>
            <a:endParaRPr lang="en-NZ" dirty="0"/>
          </a:p>
          <a:p>
            <a:pPr marL="0" indent="0">
              <a:buNone/>
            </a:pPr>
            <a:r>
              <a:rPr lang="en-NZ" i="1" dirty="0"/>
              <a:t>The late Sir Archie </a:t>
            </a:r>
            <a:r>
              <a:rPr lang="en-NZ" i="1" dirty="0" err="1"/>
              <a:t>Te</a:t>
            </a:r>
            <a:r>
              <a:rPr lang="en-NZ" i="1" dirty="0"/>
              <a:t> </a:t>
            </a:r>
            <a:r>
              <a:rPr lang="en-NZ" i="1" dirty="0" err="1"/>
              <a:t>Atawhai</a:t>
            </a:r>
            <a:r>
              <a:rPr lang="en-NZ" i="1" dirty="0"/>
              <a:t> </a:t>
            </a:r>
            <a:r>
              <a:rPr lang="en-NZ" i="1" dirty="0" err="1"/>
              <a:t>Taiaroa</a:t>
            </a:r>
            <a:r>
              <a:rPr lang="en-NZ" i="1" dirty="0"/>
              <a:t>, (</a:t>
            </a:r>
            <a:r>
              <a:rPr lang="en-NZ" i="1" dirty="0" err="1"/>
              <a:t>Ngāti</a:t>
            </a:r>
            <a:r>
              <a:rPr lang="en-NZ" i="1" dirty="0"/>
              <a:t> </a:t>
            </a:r>
            <a:r>
              <a:rPr lang="en-NZ" i="1" dirty="0" err="1"/>
              <a:t>Hauā</a:t>
            </a:r>
            <a:r>
              <a:rPr lang="en-NZ" i="1" dirty="0"/>
              <a:t>/</a:t>
            </a:r>
            <a:r>
              <a:rPr lang="en-NZ" i="1" dirty="0" err="1"/>
              <a:t>Ngāti</a:t>
            </a:r>
            <a:r>
              <a:rPr lang="en-NZ" i="1" dirty="0"/>
              <a:t> </a:t>
            </a:r>
            <a:r>
              <a:rPr lang="en-NZ" i="1" dirty="0" err="1"/>
              <a:t>Tū</a:t>
            </a:r>
            <a:r>
              <a:rPr lang="en-NZ" i="1" dirty="0"/>
              <a:t>) describing the Whanganui Iwi perspective on their long running claims and litigation.</a:t>
            </a:r>
            <a:endParaRPr lang="en-NZ" dirty="0"/>
          </a:p>
          <a:p>
            <a:pPr>
              <a:spcBef>
                <a:spcPct val="0"/>
              </a:spcBef>
              <a:spcAft>
                <a:spcPts val="1200"/>
              </a:spcAft>
              <a:buNone/>
              <a:defRPr/>
            </a:pPr>
            <a:endParaRPr lang="en-NZ" sz="2400" dirty="0">
              <a:solidFill>
                <a:srgbClr val="3A428A"/>
              </a:solidFill>
            </a:endParaRPr>
          </a:p>
        </p:txBody>
      </p:sp>
      <p:pic>
        <p:nvPicPr>
          <p:cNvPr id="8" name="Picture 7">
            <a:extLst>
              <a:ext uri="{FF2B5EF4-FFF2-40B4-BE49-F238E27FC236}">
                <a16:creationId xmlns:a16="http://schemas.microsoft.com/office/drawing/2014/main" id="{18D486D4-8DC7-FC4B-A8FC-09C753C7F1DD}"/>
              </a:ext>
            </a:extLst>
          </p:cNvPr>
          <p:cNvPicPr>
            <a:picLocks noChangeAspect="1"/>
          </p:cNvPicPr>
          <p:nvPr/>
        </p:nvPicPr>
        <p:blipFill>
          <a:blip r:embed="rId3"/>
          <a:stretch>
            <a:fillRect/>
          </a:stretch>
        </p:blipFill>
        <p:spPr>
          <a:xfrm>
            <a:off x="6536951" y="846825"/>
            <a:ext cx="4605167" cy="4351339"/>
          </a:xfrm>
          <a:prstGeom prst="rect">
            <a:avLst/>
          </a:prstGeom>
        </p:spPr>
      </p:pic>
    </p:spTree>
    <p:extLst>
      <p:ext uri="{BB962C8B-B14F-4D97-AF65-F5344CB8AC3E}">
        <p14:creationId xmlns:p14="http://schemas.microsoft.com/office/powerpoint/2010/main" val="278167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C7E2501-C901-4679-959A-2260A5879784}"/>
              </a:ext>
            </a:extLst>
          </p:cNvPr>
          <p:cNvSpPr>
            <a:spLocks noGrp="1"/>
          </p:cNvSpPr>
          <p:nvPr>
            <p:ph idx="1"/>
          </p:nvPr>
        </p:nvSpPr>
        <p:spPr>
          <a:xfrm>
            <a:off x="1344706" y="608287"/>
            <a:ext cx="4456471" cy="4351338"/>
          </a:xfrm>
        </p:spPr>
        <p:txBody>
          <a:bodyPr>
            <a:normAutofit fontScale="70000" lnSpcReduction="20000"/>
          </a:bodyPr>
          <a:lstStyle/>
          <a:p>
            <a:pPr marL="0" indent="0">
              <a:buNone/>
            </a:pPr>
            <a:r>
              <a:rPr lang="en-NZ" dirty="0"/>
              <a:t>What I firstly want to do is say to the Tribunal that … our people are tired, they’re fed up, they feel embarrassed to come along continually and to say who they are, what is theirs. And you would have seen [on the site visit] some… (of) our people living along the river … getting their spiritual, their physical and their material substance from the river. Ad you see where they’re located and then having to spend over a hundred years trying to say ‘This is us, this is what we’re trying to hold onto, this is what we have for our future generations’</a:t>
            </a:r>
          </a:p>
          <a:p>
            <a:pPr marL="0" indent="0">
              <a:buNone/>
            </a:pPr>
            <a:r>
              <a:rPr lang="en-NZ" i="1" dirty="0"/>
              <a:t>Transcription of oral submission by Archie </a:t>
            </a:r>
            <a:r>
              <a:rPr lang="en-NZ" i="1" dirty="0" err="1"/>
              <a:t>Taiaroa</a:t>
            </a:r>
            <a:r>
              <a:rPr lang="en-NZ" i="1" dirty="0"/>
              <a:t>, 19 April 1994</a:t>
            </a:r>
            <a:endParaRPr lang="en-NZ" dirty="0"/>
          </a:p>
          <a:p>
            <a:pPr>
              <a:spcBef>
                <a:spcPct val="0"/>
              </a:spcBef>
              <a:spcAft>
                <a:spcPts val="1200"/>
              </a:spcAft>
              <a:buNone/>
              <a:defRPr/>
            </a:pPr>
            <a:endParaRPr lang="en-NZ" sz="2400" dirty="0">
              <a:solidFill>
                <a:srgbClr val="3A428A"/>
              </a:solidFill>
            </a:endParaRPr>
          </a:p>
        </p:txBody>
      </p:sp>
      <p:pic>
        <p:nvPicPr>
          <p:cNvPr id="8" name="Picture 7">
            <a:extLst>
              <a:ext uri="{FF2B5EF4-FFF2-40B4-BE49-F238E27FC236}">
                <a16:creationId xmlns:a16="http://schemas.microsoft.com/office/drawing/2014/main" id="{18D486D4-8DC7-FC4B-A8FC-09C753C7F1DD}"/>
              </a:ext>
            </a:extLst>
          </p:cNvPr>
          <p:cNvPicPr>
            <a:picLocks noChangeAspect="1"/>
          </p:cNvPicPr>
          <p:nvPr/>
        </p:nvPicPr>
        <p:blipFill>
          <a:blip r:embed="rId3"/>
          <a:stretch>
            <a:fillRect/>
          </a:stretch>
        </p:blipFill>
        <p:spPr>
          <a:xfrm>
            <a:off x="6390824" y="608286"/>
            <a:ext cx="4605167" cy="4351339"/>
          </a:xfrm>
          <a:prstGeom prst="rect">
            <a:avLst/>
          </a:prstGeom>
        </p:spPr>
      </p:pic>
    </p:spTree>
    <p:extLst>
      <p:ext uri="{BB962C8B-B14F-4D97-AF65-F5344CB8AC3E}">
        <p14:creationId xmlns:p14="http://schemas.microsoft.com/office/powerpoint/2010/main" val="2964395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0B8AAA4-441F-4841-B57D-65F999A3FB25}"/>
              </a:ext>
            </a:extLst>
          </p:cNvPr>
          <p:cNvSpPr>
            <a:spLocks noGrp="1"/>
          </p:cNvSpPr>
          <p:nvPr>
            <p:ph idx="1"/>
          </p:nvPr>
        </p:nvSpPr>
        <p:spPr>
          <a:xfrm>
            <a:off x="559918" y="1066710"/>
            <a:ext cx="5823801" cy="4724579"/>
          </a:xfrm>
        </p:spPr>
        <p:txBody>
          <a:bodyPr>
            <a:normAutofit/>
          </a:bodyPr>
          <a:lstStyle/>
          <a:p>
            <a:pPr marL="0" indent="0">
              <a:buNone/>
            </a:pPr>
            <a:r>
              <a:rPr lang="en-US" sz="2200" dirty="0"/>
              <a:t>In 2017 Whanganui River was </a:t>
            </a:r>
            <a:r>
              <a:rPr lang="en-US" sz="2200" dirty="0" err="1"/>
              <a:t>recognised</a:t>
            </a:r>
            <a:r>
              <a:rPr lang="en-US" sz="2200" dirty="0"/>
              <a:t> at law as a living and indivisible whole, Te Awa Tupua.</a:t>
            </a:r>
          </a:p>
          <a:p>
            <a:pPr marL="0" indent="0">
              <a:buNone/>
            </a:pPr>
            <a:endParaRPr lang="en-US" sz="2200" dirty="0"/>
          </a:p>
          <a:p>
            <a:pPr marL="0" indent="0">
              <a:buNone/>
            </a:pPr>
            <a:r>
              <a:rPr lang="en-US" sz="2200" dirty="0"/>
              <a:t>At the heart of this recognition is a set of innate values called Tupua Te Kawa.</a:t>
            </a:r>
          </a:p>
          <a:p>
            <a:pPr marL="0" indent="0">
              <a:buNone/>
            </a:pPr>
            <a:endParaRPr lang="en-NZ" sz="2200" i="1" dirty="0"/>
          </a:p>
          <a:p>
            <a:endParaRPr lang="en-US" dirty="0">
              <a:solidFill>
                <a:srgbClr val="3A428A"/>
              </a:solidFill>
            </a:endParaRPr>
          </a:p>
          <a:p>
            <a:endParaRPr lang="en-US" dirty="0">
              <a:solidFill>
                <a:srgbClr val="3A428A"/>
              </a:solidFill>
            </a:endParaRPr>
          </a:p>
        </p:txBody>
      </p:sp>
      <p:pic>
        <p:nvPicPr>
          <p:cNvPr id="4" name="Picture 10">
            <a:extLst>
              <a:ext uri="{FF2B5EF4-FFF2-40B4-BE49-F238E27FC236}">
                <a16:creationId xmlns:a16="http://schemas.microsoft.com/office/drawing/2014/main" id="{0ADFAC9C-00E0-46CD-AC2B-A28B8EB04DA7}"/>
              </a:ext>
            </a:extLst>
          </p:cNvPr>
          <p:cNvPicPr>
            <a:picLocks noChangeAspect="1"/>
          </p:cNvPicPr>
          <p:nvPr/>
        </p:nvPicPr>
        <p:blipFill>
          <a:blip r:embed="rId3">
            <a:extLst>
              <a:ext uri="{28A0092B-C50C-407E-A947-70E740481C1C}">
                <a14:useLocalDpi xmlns:a14="http://schemas.microsoft.com/office/drawing/2010/main" val="0"/>
              </a:ext>
            </a:extLst>
          </a:blip>
          <a:srcRect r="3671" b="4582"/>
          <a:stretch>
            <a:fillRect/>
          </a:stretch>
        </p:blipFill>
        <p:spPr bwMode="auto">
          <a:xfrm>
            <a:off x="6313310" y="913633"/>
            <a:ext cx="5179631" cy="40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4AC157AA-9AF5-40DE-9D6B-13F7AF4C8EBB}"/>
              </a:ext>
            </a:extLst>
          </p:cNvPr>
          <p:cNvSpPr txBox="1"/>
          <p:nvPr/>
        </p:nvSpPr>
        <p:spPr>
          <a:xfrm>
            <a:off x="699059" y="3428999"/>
            <a:ext cx="5396941" cy="1754326"/>
          </a:xfrm>
          <a:prstGeom prst="rect">
            <a:avLst/>
          </a:prstGeom>
          <a:noFill/>
          <a:ln>
            <a:solidFill>
              <a:srgbClr val="3A428A"/>
            </a:solidFill>
          </a:ln>
        </p:spPr>
        <p:txBody>
          <a:bodyPr wrap="square" rtlCol="0">
            <a:spAutoFit/>
          </a:bodyPr>
          <a:lstStyle/>
          <a:p>
            <a:pPr algn="ctr"/>
            <a:r>
              <a:rPr lang="en-NZ" i="1" dirty="0">
                <a:solidFill>
                  <a:schemeClr val="tx2"/>
                </a:solidFill>
              </a:rPr>
              <a:t>“These principles clearly demonstrate the relationship between  the  Whanganui  River  and  its people, but also the interconnectedness of their sovereignty. Recognition of  Maori  authority  in  the  River has correlated with recognition of the River’s own mana.” </a:t>
            </a:r>
          </a:p>
          <a:p>
            <a:pPr algn="ctr"/>
            <a:r>
              <a:rPr lang="en-NZ" dirty="0">
                <a:solidFill>
                  <a:schemeClr val="tx2"/>
                </a:solidFill>
              </a:rPr>
              <a:t>Hsiao 2012</a:t>
            </a:r>
          </a:p>
        </p:txBody>
      </p:sp>
    </p:spTree>
    <p:extLst>
      <p:ext uri="{BB962C8B-B14F-4D97-AF65-F5344CB8AC3E}">
        <p14:creationId xmlns:p14="http://schemas.microsoft.com/office/powerpoint/2010/main" val="1876002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2C78-18E6-444F-9743-A14E344C80FD}"/>
              </a:ext>
            </a:extLst>
          </p:cNvPr>
          <p:cNvSpPr>
            <a:spLocks noGrp="1"/>
          </p:cNvSpPr>
          <p:nvPr>
            <p:ph type="title"/>
          </p:nvPr>
        </p:nvSpPr>
        <p:spPr>
          <a:xfrm>
            <a:off x="804164" y="638387"/>
            <a:ext cx="3494362" cy="4930986"/>
          </a:xfrm>
        </p:spPr>
        <p:txBody>
          <a:bodyPr>
            <a:normAutofit/>
          </a:bodyPr>
          <a:lstStyle/>
          <a:p>
            <a:pPr algn="ctr">
              <a:defRPr/>
            </a:pPr>
            <a:r>
              <a:rPr lang="mi-NZ" sz="2800" dirty="0">
                <a:solidFill>
                  <a:srgbClr val="3A428A"/>
                </a:solidFill>
              </a:rPr>
              <a:t>KO TE KAWA TUATAHI: </a:t>
            </a:r>
            <a:br>
              <a:rPr lang="mi-NZ" sz="2800" dirty="0">
                <a:solidFill>
                  <a:srgbClr val="3A428A"/>
                </a:solidFill>
              </a:rPr>
            </a:br>
            <a:br>
              <a:rPr lang="mi-NZ" sz="2800" dirty="0">
                <a:solidFill>
                  <a:srgbClr val="3A428A"/>
                </a:solidFill>
              </a:rPr>
            </a:br>
            <a:r>
              <a:rPr lang="mi-NZ" sz="2800" i="1" dirty="0">
                <a:solidFill>
                  <a:srgbClr val="3A428A"/>
                </a:solidFill>
              </a:rPr>
              <a:t>Ko te Awa te mātāpuna o te ora</a:t>
            </a:r>
            <a:endParaRPr lang="en-NZ" sz="2800" i="1" dirty="0">
              <a:solidFill>
                <a:srgbClr val="3A428A"/>
              </a:solidFill>
            </a:endParaRPr>
          </a:p>
        </p:txBody>
      </p:sp>
      <p:sp>
        <p:nvSpPr>
          <p:cNvPr id="3" name="Content Placeholder 2">
            <a:extLst>
              <a:ext uri="{FF2B5EF4-FFF2-40B4-BE49-F238E27FC236}">
                <a16:creationId xmlns:a16="http://schemas.microsoft.com/office/drawing/2014/main" id="{38F15EA9-FC91-4781-989B-1401B9DE9630}"/>
              </a:ext>
            </a:extLst>
          </p:cNvPr>
          <p:cNvSpPr>
            <a:spLocks noGrp="1"/>
          </p:cNvSpPr>
          <p:nvPr>
            <p:ph sz="half" idx="1"/>
          </p:nvPr>
        </p:nvSpPr>
        <p:spPr>
          <a:xfrm>
            <a:off x="5136896" y="2057400"/>
            <a:ext cx="6250940" cy="2743199"/>
          </a:xfrm>
        </p:spPr>
        <p:txBody>
          <a:bodyPr anchor="b">
            <a:normAutofit lnSpcReduction="10000"/>
          </a:bodyPr>
          <a:lstStyle/>
          <a:p>
            <a:pPr algn="ctr">
              <a:spcBef>
                <a:spcPct val="0"/>
              </a:spcBef>
              <a:spcAft>
                <a:spcPts val="600"/>
              </a:spcAft>
              <a:buNone/>
              <a:defRPr/>
            </a:pPr>
            <a:r>
              <a:rPr lang="en-NZ" altLang="en-US" i="1" dirty="0"/>
              <a:t>The River is the source of spiritual and physical sustenance </a:t>
            </a:r>
            <a:endParaRPr lang="en-NZ" altLang="en-US" dirty="0"/>
          </a:p>
          <a:p>
            <a:pPr>
              <a:spcBef>
                <a:spcPct val="0"/>
              </a:spcBef>
              <a:spcAft>
                <a:spcPts val="600"/>
              </a:spcAft>
              <a:buNone/>
              <a:defRPr/>
            </a:pPr>
            <a:endParaRPr lang="en-NZ" altLang="en-US" dirty="0"/>
          </a:p>
          <a:p>
            <a:pPr>
              <a:spcBef>
                <a:spcPct val="0"/>
              </a:spcBef>
              <a:spcAft>
                <a:spcPts val="600"/>
              </a:spcAft>
              <a:buNone/>
              <a:defRPr/>
            </a:pPr>
            <a:r>
              <a:rPr lang="en-NZ" altLang="en-US" sz="2400" dirty="0"/>
              <a:t>	Te Awa Tupua is a spiritual and physical entity that supports and sustains both the life and natural resources within the River and the health and wellbeing of iwi, hapū and other communities.</a:t>
            </a:r>
          </a:p>
        </p:txBody>
      </p:sp>
    </p:spTree>
    <p:extLst>
      <p:ext uri="{BB962C8B-B14F-4D97-AF65-F5344CB8AC3E}">
        <p14:creationId xmlns:p14="http://schemas.microsoft.com/office/powerpoint/2010/main" val="3166624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2C78-18E6-444F-9743-A14E344C80FD}"/>
              </a:ext>
            </a:extLst>
          </p:cNvPr>
          <p:cNvSpPr>
            <a:spLocks noGrp="1"/>
          </p:cNvSpPr>
          <p:nvPr>
            <p:ph type="title"/>
          </p:nvPr>
        </p:nvSpPr>
        <p:spPr>
          <a:xfrm>
            <a:off x="838200" y="963507"/>
            <a:ext cx="3494362" cy="4930986"/>
          </a:xfrm>
        </p:spPr>
        <p:txBody>
          <a:bodyPr>
            <a:normAutofit/>
          </a:bodyPr>
          <a:lstStyle/>
          <a:p>
            <a:pPr algn="ctr">
              <a:defRPr/>
            </a:pPr>
            <a:r>
              <a:rPr lang="en-NZ" altLang="en-US" sz="2800" dirty="0">
                <a:solidFill>
                  <a:srgbClr val="3A428A"/>
                </a:solidFill>
              </a:rPr>
              <a:t>KO TE KAWA TUARUA: </a:t>
            </a:r>
            <a:br>
              <a:rPr lang="en-NZ" altLang="en-US" sz="2800" dirty="0">
                <a:solidFill>
                  <a:srgbClr val="3A428A"/>
                </a:solidFill>
              </a:rPr>
            </a:br>
            <a:br>
              <a:rPr lang="en-NZ" altLang="en-US" sz="2800" dirty="0">
                <a:solidFill>
                  <a:srgbClr val="3A428A"/>
                </a:solidFill>
              </a:rPr>
            </a:br>
            <a:r>
              <a:rPr lang="it-IT" altLang="en-US" sz="2800" i="1" dirty="0">
                <a:solidFill>
                  <a:srgbClr val="3A428A"/>
                </a:solidFill>
              </a:rPr>
              <a:t>E rere kau mai te awa nui mai i te kāhui maunga ki Tangaroa </a:t>
            </a:r>
          </a:p>
        </p:txBody>
      </p:sp>
      <p:sp>
        <p:nvSpPr>
          <p:cNvPr id="3" name="Content Placeholder 2">
            <a:extLst>
              <a:ext uri="{FF2B5EF4-FFF2-40B4-BE49-F238E27FC236}">
                <a16:creationId xmlns:a16="http://schemas.microsoft.com/office/drawing/2014/main" id="{38F15EA9-FC91-4781-989B-1401B9DE9630}"/>
              </a:ext>
            </a:extLst>
          </p:cNvPr>
          <p:cNvSpPr>
            <a:spLocks noGrp="1"/>
          </p:cNvSpPr>
          <p:nvPr>
            <p:ph sz="half" idx="1"/>
          </p:nvPr>
        </p:nvSpPr>
        <p:spPr>
          <a:xfrm>
            <a:off x="4885690" y="1854200"/>
            <a:ext cx="6250940" cy="2743199"/>
          </a:xfrm>
        </p:spPr>
        <p:txBody>
          <a:bodyPr anchor="b">
            <a:normAutofit fontScale="92500" lnSpcReduction="10000"/>
          </a:bodyPr>
          <a:lstStyle/>
          <a:p>
            <a:pPr algn="ctr">
              <a:spcBef>
                <a:spcPct val="0"/>
              </a:spcBef>
              <a:buNone/>
              <a:defRPr/>
            </a:pPr>
            <a:r>
              <a:rPr lang="en-NZ" altLang="en-US" i="1" dirty="0"/>
              <a:t>The great River flows from the mountains to the sea</a:t>
            </a:r>
            <a:endParaRPr lang="en-NZ" altLang="en-US" dirty="0"/>
          </a:p>
          <a:p>
            <a:pPr algn="ctr">
              <a:spcBef>
                <a:spcPct val="0"/>
              </a:spcBef>
              <a:buNone/>
              <a:defRPr/>
            </a:pPr>
            <a:endParaRPr lang="en-NZ" altLang="en-US" dirty="0"/>
          </a:p>
          <a:p>
            <a:pPr>
              <a:lnSpc>
                <a:spcPct val="120000"/>
              </a:lnSpc>
              <a:spcBef>
                <a:spcPct val="0"/>
              </a:spcBef>
              <a:buNone/>
              <a:defRPr/>
            </a:pPr>
            <a:r>
              <a:rPr lang="en-NZ" altLang="en-US" sz="2400" dirty="0"/>
              <a:t>	Te Awa Tupua is an indivisible and living whole from the mountains to the sea, incorporating the River and all its physical and metaphysical elements</a:t>
            </a:r>
            <a:r>
              <a:rPr lang="en-NZ" altLang="en-US" dirty="0"/>
              <a:t>.</a:t>
            </a:r>
            <a:endParaRPr lang="en-NZ" dirty="0"/>
          </a:p>
        </p:txBody>
      </p:sp>
    </p:spTree>
    <p:extLst>
      <p:ext uri="{BB962C8B-B14F-4D97-AF65-F5344CB8AC3E}">
        <p14:creationId xmlns:p14="http://schemas.microsoft.com/office/powerpoint/2010/main" val="83281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32C78-18E6-444F-9743-A14E344C80FD}"/>
              </a:ext>
            </a:extLst>
          </p:cNvPr>
          <p:cNvSpPr>
            <a:spLocks noGrp="1"/>
          </p:cNvSpPr>
          <p:nvPr>
            <p:ph type="title"/>
          </p:nvPr>
        </p:nvSpPr>
        <p:spPr>
          <a:xfrm>
            <a:off x="838200" y="963507"/>
            <a:ext cx="3494362" cy="3970443"/>
          </a:xfrm>
        </p:spPr>
        <p:txBody>
          <a:bodyPr>
            <a:normAutofit/>
          </a:bodyPr>
          <a:lstStyle/>
          <a:p>
            <a:pPr algn="ctr">
              <a:lnSpc>
                <a:spcPct val="120000"/>
              </a:lnSpc>
              <a:defRPr/>
            </a:pPr>
            <a:r>
              <a:rPr lang="en-NZ" altLang="en-US" sz="2800" dirty="0">
                <a:solidFill>
                  <a:srgbClr val="3A428A"/>
                </a:solidFill>
              </a:rPr>
              <a:t>KO TE KAWA TUATORU: </a:t>
            </a:r>
            <a:br>
              <a:rPr lang="en-NZ" altLang="en-US" sz="2800" dirty="0">
                <a:solidFill>
                  <a:srgbClr val="3A428A"/>
                </a:solidFill>
              </a:rPr>
            </a:br>
            <a:br>
              <a:rPr lang="en-NZ" altLang="en-US" sz="2800" dirty="0">
                <a:solidFill>
                  <a:srgbClr val="3A428A"/>
                </a:solidFill>
              </a:rPr>
            </a:br>
            <a:r>
              <a:rPr lang="pl-PL" altLang="en-US" sz="2800" i="1" dirty="0">
                <a:solidFill>
                  <a:srgbClr val="3A428A"/>
                </a:solidFill>
              </a:rPr>
              <a:t>Ko au te Awa, ko te Awa ko au </a:t>
            </a:r>
          </a:p>
        </p:txBody>
      </p:sp>
      <p:sp>
        <p:nvSpPr>
          <p:cNvPr id="3" name="Content Placeholder 2">
            <a:extLst>
              <a:ext uri="{FF2B5EF4-FFF2-40B4-BE49-F238E27FC236}">
                <a16:creationId xmlns:a16="http://schemas.microsoft.com/office/drawing/2014/main" id="{38F15EA9-FC91-4781-989B-1401B9DE9630}"/>
              </a:ext>
            </a:extLst>
          </p:cNvPr>
          <p:cNvSpPr>
            <a:spLocks noGrp="1"/>
          </p:cNvSpPr>
          <p:nvPr>
            <p:ph sz="half" idx="1"/>
          </p:nvPr>
        </p:nvSpPr>
        <p:spPr>
          <a:xfrm>
            <a:off x="5102860" y="1577128"/>
            <a:ext cx="6250940" cy="2743199"/>
          </a:xfrm>
        </p:spPr>
        <p:txBody>
          <a:bodyPr anchor="b">
            <a:normAutofit lnSpcReduction="10000"/>
          </a:bodyPr>
          <a:lstStyle/>
          <a:p>
            <a:pPr algn="ctr">
              <a:lnSpc>
                <a:spcPct val="120000"/>
              </a:lnSpc>
              <a:spcBef>
                <a:spcPct val="0"/>
              </a:spcBef>
              <a:buNone/>
              <a:defRPr/>
            </a:pPr>
            <a:r>
              <a:rPr lang="en-NZ" altLang="en-US" i="1" dirty="0"/>
              <a:t>I am the River and the River is me</a:t>
            </a:r>
            <a:endParaRPr lang="en-NZ" altLang="en-US" dirty="0"/>
          </a:p>
          <a:p>
            <a:pPr algn="ctr">
              <a:lnSpc>
                <a:spcPct val="120000"/>
              </a:lnSpc>
              <a:spcBef>
                <a:spcPct val="0"/>
              </a:spcBef>
              <a:buNone/>
              <a:defRPr/>
            </a:pPr>
            <a:endParaRPr lang="en-NZ" altLang="en-US" dirty="0"/>
          </a:p>
          <a:p>
            <a:pPr>
              <a:lnSpc>
                <a:spcPct val="120000"/>
              </a:lnSpc>
              <a:spcBef>
                <a:spcPct val="0"/>
              </a:spcBef>
              <a:buNone/>
              <a:defRPr/>
            </a:pPr>
            <a:r>
              <a:rPr lang="en-NZ" altLang="en-US" sz="2400" dirty="0"/>
              <a:t>	The iwi and hapū of the River have an inalienable interconnection with, and responsibility to, Te Awa Tupua and its health and wellbeing. </a:t>
            </a:r>
          </a:p>
        </p:txBody>
      </p:sp>
    </p:spTree>
    <p:extLst>
      <p:ext uri="{BB962C8B-B14F-4D97-AF65-F5344CB8AC3E}">
        <p14:creationId xmlns:p14="http://schemas.microsoft.com/office/powerpoint/2010/main" val="940414238"/>
      </p:ext>
    </p:extLst>
  </p:cSld>
  <p:clrMapOvr>
    <a:masterClrMapping/>
  </p:clrMapOvr>
</p:sld>
</file>

<file path=ppt/theme/theme1.xml><?xml version="1.0" encoding="utf-8"?>
<a:theme xmlns:a="http://schemas.openxmlformats.org/drawingml/2006/main" name="White Pic Mas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ull Pic Mas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Foo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ark Pic Mas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Subtle White Maste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Blue Master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78242D9A4848D4794FC242FCD021F18" ma:contentTypeVersion="8" ma:contentTypeDescription="Create a new document." ma:contentTypeScope="" ma:versionID="9001a32204f299f1ff4ec6aaf4cf6ec5">
  <xsd:schema xmlns:xsd="http://www.w3.org/2001/XMLSchema" xmlns:xs="http://www.w3.org/2001/XMLSchema" xmlns:p="http://schemas.microsoft.com/office/2006/metadata/properties" xmlns:ns2="637842c7-dfe8-4ac9-952d-665fab3a76e9" xmlns:ns3="d319106d-a980-4bbf-a546-845f06457998" targetNamespace="http://schemas.microsoft.com/office/2006/metadata/properties" ma:root="true" ma:fieldsID="7133398b37f87c089bc385b0aa811035" ns2:_="" ns3:_="">
    <xsd:import namespace="637842c7-dfe8-4ac9-952d-665fab3a76e9"/>
    <xsd:import namespace="d319106d-a980-4bbf-a546-845f0645799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37842c7-dfe8-4ac9-952d-665fab3a76e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19106d-a980-4bbf-a546-845f0645799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0EF0891-4C56-4D09-99B4-459EA2AC7575}">
  <ds:schemaRefs>
    <ds:schemaRef ds:uri="http://schemas.microsoft.com/sharepoint/v3/contenttype/forms"/>
  </ds:schemaRefs>
</ds:datastoreItem>
</file>

<file path=customXml/itemProps2.xml><?xml version="1.0" encoding="utf-8"?>
<ds:datastoreItem xmlns:ds="http://schemas.openxmlformats.org/officeDocument/2006/customXml" ds:itemID="{483358C9-DC4A-4187-9C47-A106AF1D8D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37842c7-dfe8-4ac9-952d-665fab3a76e9"/>
    <ds:schemaRef ds:uri="d319106d-a980-4bbf-a546-845f064579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1250063-34C8-43DC-9F08-AB61BE8B60C6}">
  <ds:schemaRefs>
    <ds:schemaRef ds:uri="http://schemas.microsoft.com/office/2006/documentManagement/types"/>
    <ds:schemaRef ds:uri="http://purl.org/dc/elements/1.1/"/>
    <ds:schemaRef ds:uri="http://schemas.microsoft.com/office/2006/metadata/properties"/>
    <ds:schemaRef ds:uri="637842c7-dfe8-4ac9-952d-665fab3a76e9"/>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d319106d-a980-4bbf-a546-845f06457998"/>
  </ds:schemaRefs>
</ds:datastoreItem>
</file>

<file path=docProps/app.xml><?xml version="1.0" encoding="utf-8"?>
<Properties xmlns="http://schemas.openxmlformats.org/officeDocument/2006/extended-properties" xmlns:vt="http://schemas.openxmlformats.org/officeDocument/2006/docPropsVTypes">
  <TotalTime>2801</TotalTime>
  <Words>1449</Words>
  <Application>Microsoft Macintosh PowerPoint</Application>
  <PresentationFormat>Widescreen</PresentationFormat>
  <Paragraphs>114</Paragraphs>
  <Slides>18</Slides>
  <Notes>17</Notes>
  <HiddenSlides>2</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18</vt:i4>
      </vt:variant>
    </vt:vector>
  </HeadingPairs>
  <TitlesOfParts>
    <vt:vector size="28" baseType="lpstr">
      <vt:lpstr>Arial</vt:lpstr>
      <vt:lpstr>Calibri</vt:lpstr>
      <vt:lpstr>Museo 500</vt:lpstr>
      <vt:lpstr>Museo 700</vt:lpstr>
      <vt:lpstr>White Pic Master Slide</vt:lpstr>
      <vt:lpstr>Full Pic Master Slide</vt:lpstr>
      <vt:lpstr>White Footer Slide</vt:lpstr>
      <vt:lpstr>Dark Pic Master Slide</vt:lpstr>
      <vt:lpstr>Subtle White Master</vt:lpstr>
      <vt:lpstr>Blue Master Design</vt:lpstr>
      <vt:lpstr>Te Awa Tupua</vt:lpstr>
      <vt:lpstr>Whanganui River Catchment</vt:lpstr>
      <vt:lpstr>Truncated Historical Context</vt:lpstr>
      <vt:lpstr>PowerPoint Presentation</vt:lpstr>
      <vt:lpstr>PowerPoint Presentation</vt:lpstr>
      <vt:lpstr>PowerPoint Presentation</vt:lpstr>
      <vt:lpstr>KO TE KAWA TUATAHI:   Ko te Awa te mātāpuna o te ora</vt:lpstr>
      <vt:lpstr>KO TE KAWA TUARUA:   E rere kau mai te awa nui mai i te kāhui maunga ki Tangaroa </vt:lpstr>
      <vt:lpstr>KO TE KAWA TUATORU:   Ko au te Awa, ko te Awa ko au </vt:lpstr>
      <vt:lpstr>KO TE KAWA TUAWHĀ:   Ngā manga iti, ngā manga nui e honohono kau ana,  ka tupu hei Awa Tupua </vt:lpstr>
      <vt:lpstr>Te Awa Tupua (Whanganui Claims Settlement) Act 2017</vt:lpstr>
      <vt:lpstr>Te Awa Tupua – Legal Personality</vt:lpstr>
      <vt:lpstr>Te Pā Auroa nā Te Awa Tupua – Te Awa Tupua Framework </vt:lpstr>
      <vt:lpstr>PowerPoint Presentation</vt:lpstr>
      <vt:lpstr>Legal Effect </vt:lpstr>
      <vt:lpstr>Te Pou Tupua - The human face of Te Awa Tupua</vt:lpstr>
      <vt:lpstr>Te Kōpuka nā Te Awa Tupua</vt:lpstr>
      <vt:lpstr>Te Heke Ngahuru Ki Te Awa Tupua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 Awa Tupua Hui</dc:title>
  <dc:creator>Kahureremoa Aki</dc:creator>
  <cp:lastModifiedBy>Julie Herewini</cp:lastModifiedBy>
  <cp:revision>45</cp:revision>
  <dcterms:created xsi:type="dcterms:W3CDTF">2019-02-26T08:25:09Z</dcterms:created>
  <dcterms:modified xsi:type="dcterms:W3CDTF">2020-02-25T20:46:46Z</dcterms:modified>
</cp:coreProperties>
</file>